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4"/>
  </p:notesMasterIdLst>
  <p:handoutMasterIdLst>
    <p:handoutMasterId r:id="rId5"/>
  </p:handoutMasterIdLst>
  <p:sldIdLst>
    <p:sldId id="360" r:id="rId2"/>
    <p:sldId id="361" r:id="rId3"/>
  </p:sldIdLst>
  <p:sldSz cx="6858000" cy="9906000" type="A4"/>
  <p:notesSz cx="6797675" cy="9926638"/>
  <p:defaultTextStyle>
    <a:defPPr>
      <a:defRPr lang="ja-JP"/>
    </a:defPPr>
    <a:lvl1pPr marL="0" algn="l" defTabSz="914292" rtl="0" eaLnBrk="1" latinLnBrk="0" hangingPunct="1">
      <a:defRPr kumimoji="1" sz="1800" kern="1200">
        <a:solidFill>
          <a:schemeClr val="tx1"/>
        </a:solidFill>
        <a:latin typeface="+mn-lt"/>
        <a:ea typeface="+mn-ea"/>
        <a:cs typeface="+mn-cs"/>
      </a:defRPr>
    </a:lvl1pPr>
    <a:lvl2pPr marL="457146" algn="l" defTabSz="914292" rtl="0" eaLnBrk="1" latinLnBrk="0" hangingPunct="1">
      <a:defRPr kumimoji="1" sz="1800" kern="1200">
        <a:solidFill>
          <a:schemeClr val="tx1"/>
        </a:solidFill>
        <a:latin typeface="+mn-lt"/>
        <a:ea typeface="+mn-ea"/>
        <a:cs typeface="+mn-cs"/>
      </a:defRPr>
    </a:lvl2pPr>
    <a:lvl3pPr marL="914292" algn="l" defTabSz="914292" rtl="0" eaLnBrk="1" latinLnBrk="0" hangingPunct="1">
      <a:defRPr kumimoji="1" sz="1800" kern="1200">
        <a:solidFill>
          <a:schemeClr val="tx1"/>
        </a:solidFill>
        <a:latin typeface="+mn-lt"/>
        <a:ea typeface="+mn-ea"/>
        <a:cs typeface="+mn-cs"/>
      </a:defRPr>
    </a:lvl3pPr>
    <a:lvl4pPr marL="1371438" algn="l" defTabSz="914292" rtl="0" eaLnBrk="1" latinLnBrk="0" hangingPunct="1">
      <a:defRPr kumimoji="1" sz="1800" kern="1200">
        <a:solidFill>
          <a:schemeClr val="tx1"/>
        </a:solidFill>
        <a:latin typeface="+mn-lt"/>
        <a:ea typeface="+mn-ea"/>
        <a:cs typeface="+mn-cs"/>
      </a:defRPr>
    </a:lvl4pPr>
    <a:lvl5pPr marL="1828584" algn="l" defTabSz="914292" rtl="0" eaLnBrk="1" latinLnBrk="0" hangingPunct="1">
      <a:defRPr kumimoji="1" sz="1800" kern="1200">
        <a:solidFill>
          <a:schemeClr val="tx1"/>
        </a:solidFill>
        <a:latin typeface="+mn-lt"/>
        <a:ea typeface="+mn-ea"/>
        <a:cs typeface="+mn-cs"/>
      </a:defRPr>
    </a:lvl5pPr>
    <a:lvl6pPr marL="2285730" algn="l" defTabSz="914292" rtl="0" eaLnBrk="1" latinLnBrk="0" hangingPunct="1">
      <a:defRPr kumimoji="1" sz="1800" kern="1200">
        <a:solidFill>
          <a:schemeClr val="tx1"/>
        </a:solidFill>
        <a:latin typeface="+mn-lt"/>
        <a:ea typeface="+mn-ea"/>
        <a:cs typeface="+mn-cs"/>
      </a:defRPr>
    </a:lvl6pPr>
    <a:lvl7pPr marL="2742876" algn="l" defTabSz="914292" rtl="0" eaLnBrk="1" latinLnBrk="0" hangingPunct="1">
      <a:defRPr kumimoji="1" sz="1800" kern="1200">
        <a:solidFill>
          <a:schemeClr val="tx1"/>
        </a:solidFill>
        <a:latin typeface="+mn-lt"/>
        <a:ea typeface="+mn-ea"/>
        <a:cs typeface="+mn-cs"/>
      </a:defRPr>
    </a:lvl7pPr>
    <a:lvl8pPr marL="3200022" algn="l" defTabSz="914292" rtl="0" eaLnBrk="1" latinLnBrk="0" hangingPunct="1">
      <a:defRPr kumimoji="1" sz="1800" kern="1200">
        <a:solidFill>
          <a:schemeClr val="tx1"/>
        </a:solidFill>
        <a:latin typeface="+mn-lt"/>
        <a:ea typeface="+mn-ea"/>
        <a:cs typeface="+mn-cs"/>
      </a:defRPr>
    </a:lvl8pPr>
    <a:lvl9pPr marL="3657168" algn="l" defTabSz="914292"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98" userDrawn="1">
          <p15:clr>
            <a:srgbClr val="A4A3A4"/>
          </p15:clr>
        </p15:guide>
        <p15:guide id="2" pos="87"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D4C20"/>
    <a:srgbClr val="3B6D2D"/>
    <a:srgbClr val="698335"/>
    <a:srgbClr val="488537"/>
    <a:srgbClr val="697553"/>
    <a:srgbClr val="588537"/>
    <a:srgbClr val="6B8537"/>
    <a:srgbClr val="77933C"/>
    <a:srgbClr val="586D2D"/>
    <a:srgbClr val="7485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072" autoAdjust="0"/>
    <p:restoredTop sz="94647" autoAdjust="0"/>
  </p:normalViewPr>
  <p:slideViewPr>
    <p:cSldViewPr>
      <p:cViewPr varScale="1">
        <p:scale>
          <a:sx n="78" d="100"/>
          <a:sy n="78" d="100"/>
        </p:scale>
        <p:origin x="3486" y="90"/>
      </p:cViewPr>
      <p:guideLst>
        <p:guide orient="horz" pos="598"/>
        <p:guide pos="87"/>
      </p:guideLst>
    </p:cSldViewPr>
  </p:slideViewPr>
  <p:outlineViewPr>
    <p:cViewPr>
      <p:scale>
        <a:sx n="33" d="100"/>
        <a:sy n="33" d="100"/>
      </p:scale>
      <p:origin x="0" y="7668"/>
    </p:cViewPr>
  </p:outlineViewPr>
  <p:notesTextViewPr>
    <p:cViewPr>
      <p:scale>
        <a:sx n="1" d="1"/>
        <a:sy n="1" d="1"/>
      </p:scale>
      <p:origin x="0" y="0"/>
    </p:cViewPr>
  </p:notesTextViewPr>
  <p:sorterViewPr>
    <p:cViewPr>
      <p:scale>
        <a:sx n="100" d="100"/>
        <a:sy n="100" d="100"/>
      </p:scale>
      <p:origin x="0" y="0"/>
    </p:cViewPr>
  </p:sorterViewPr>
  <p:notesViewPr>
    <p:cSldViewPr>
      <p:cViewPr>
        <p:scale>
          <a:sx n="90" d="100"/>
          <a:sy n="90" d="100"/>
        </p:scale>
        <p:origin x="-2070" y="-72"/>
      </p:cViewPr>
      <p:guideLst>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4"/>
            <a:ext cx="2945660" cy="496332"/>
          </a:xfrm>
          <a:prstGeom prst="rect">
            <a:avLst/>
          </a:prstGeom>
        </p:spPr>
        <p:txBody>
          <a:bodyPr vert="horz" lIns="92064" tIns="46031" rIns="92064" bIns="46031"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0442" y="4"/>
            <a:ext cx="2945660" cy="496332"/>
          </a:xfrm>
          <a:prstGeom prst="rect">
            <a:avLst/>
          </a:prstGeom>
        </p:spPr>
        <p:txBody>
          <a:bodyPr vert="horz" lIns="92064" tIns="46031" rIns="92064" bIns="46031" rtlCol="0"/>
          <a:lstStyle>
            <a:lvl1pPr algn="r">
              <a:defRPr sz="1200"/>
            </a:lvl1pPr>
          </a:lstStyle>
          <a:p>
            <a:r>
              <a:rPr lang="ja-JP" altLang="en-US" sz="1400" dirty="0">
                <a:latin typeface="ＭＳ Ｐゴシック" pitchFamily="50" charset="-128"/>
                <a:ea typeface="ＭＳ Ｐゴシック" pitchFamily="50" charset="-128"/>
              </a:rPr>
              <a:t>機密性○</a:t>
            </a:r>
          </a:p>
        </p:txBody>
      </p:sp>
      <p:sp>
        <p:nvSpPr>
          <p:cNvPr id="4" name="フッター プレースホルダー 3"/>
          <p:cNvSpPr>
            <a:spLocks noGrp="1"/>
          </p:cNvSpPr>
          <p:nvPr>
            <p:ph type="ftr" sz="quarter" idx="2"/>
          </p:nvPr>
        </p:nvSpPr>
        <p:spPr>
          <a:xfrm>
            <a:off x="0" y="9428587"/>
            <a:ext cx="2945660" cy="496332"/>
          </a:xfrm>
          <a:prstGeom prst="rect">
            <a:avLst/>
          </a:prstGeom>
        </p:spPr>
        <p:txBody>
          <a:bodyPr vert="horz" lIns="92064" tIns="46031" rIns="92064" bIns="46031"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0442" y="9428587"/>
            <a:ext cx="2945660" cy="496332"/>
          </a:xfrm>
          <a:prstGeom prst="rect">
            <a:avLst/>
          </a:prstGeom>
        </p:spPr>
        <p:txBody>
          <a:bodyPr vert="horz" lIns="92064" tIns="46031" rIns="92064" bIns="46031" rtlCol="0" anchor="b"/>
          <a:lstStyle>
            <a:lvl1pPr algn="r">
              <a:defRPr sz="1200"/>
            </a:lvl1pPr>
          </a:lstStyle>
          <a:p>
            <a:fld id="{A60C1D9C-4153-45A3-ABA8-5AC906D32479}" type="slidenum">
              <a:rPr kumimoji="1" lang="ja-JP" altLang="en-US" smtClean="0"/>
              <a:t>‹#›</a:t>
            </a:fld>
            <a:endParaRPr kumimoji="1" lang="ja-JP" altLang="en-US"/>
          </a:p>
        </p:txBody>
      </p:sp>
    </p:spTree>
    <p:extLst>
      <p:ext uri="{BB962C8B-B14F-4D97-AF65-F5344CB8AC3E}">
        <p14:creationId xmlns:p14="http://schemas.microsoft.com/office/powerpoint/2010/main" val="1456108798"/>
      </p:ext>
    </p:extLst>
  </p:cSld>
  <p:clrMap bg1="lt1" tx1="dk1" bg2="lt2" tx2="dk2" accent1="accent1" accent2="accent2" accent3="accent3" accent4="accent4" accent5="accent5" accent6="accent6" hlink="hlink" folHlink="folHlink"/>
  <p:hf sldNum="0"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4"/>
            <a:ext cx="2945660" cy="496332"/>
          </a:xfrm>
          <a:prstGeom prst="rect">
            <a:avLst/>
          </a:prstGeom>
        </p:spPr>
        <p:txBody>
          <a:bodyPr vert="horz" lIns="92064" tIns="46031" rIns="92064" bIns="4603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2" y="4"/>
            <a:ext cx="2945660" cy="496332"/>
          </a:xfrm>
          <a:prstGeom prst="rect">
            <a:avLst/>
          </a:prstGeom>
        </p:spPr>
        <p:txBody>
          <a:bodyPr vert="horz" lIns="92064" tIns="46031" rIns="92064" bIns="46031" rtlCol="0"/>
          <a:lstStyle>
            <a:lvl1pPr algn="r">
              <a:defRPr sz="1400">
                <a:latin typeface="ＭＳ Ｐゴシック" pitchFamily="50" charset="-128"/>
                <a:ea typeface="ＭＳ Ｐゴシック" pitchFamily="50" charset="-128"/>
              </a:defRPr>
            </a:lvl1pPr>
          </a:lstStyle>
          <a:p>
            <a:r>
              <a:rPr lang="ja-JP" altLang="en-US" dirty="0" smtClean="0"/>
              <a:t>機密性○</a:t>
            </a:r>
            <a:endParaRPr lang="en-US" altLang="ja-JP" dirty="0" smtClean="0"/>
          </a:p>
        </p:txBody>
      </p:sp>
      <p:sp>
        <p:nvSpPr>
          <p:cNvPr id="4" name="スライド イメージ プレースホルダー 3"/>
          <p:cNvSpPr>
            <a:spLocks noGrp="1" noRot="1" noChangeAspect="1"/>
          </p:cNvSpPr>
          <p:nvPr>
            <p:ph type="sldImg" idx="2"/>
          </p:nvPr>
        </p:nvSpPr>
        <p:spPr>
          <a:xfrm>
            <a:off x="2109788" y="744538"/>
            <a:ext cx="2578100" cy="3722687"/>
          </a:xfrm>
          <a:prstGeom prst="rect">
            <a:avLst/>
          </a:prstGeom>
          <a:noFill/>
          <a:ln w="12700">
            <a:solidFill>
              <a:prstClr val="black"/>
            </a:solidFill>
          </a:ln>
        </p:spPr>
        <p:txBody>
          <a:bodyPr vert="horz" lIns="92064" tIns="46031" rIns="92064" bIns="46031" rtlCol="0" anchor="ctr"/>
          <a:lstStyle/>
          <a:p>
            <a:endParaRPr lang="ja-JP" altLang="en-US"/>
          </a:p>
        </p:txBody>
      </p:sp>
      <p:sp>
        <p:nvSpPr>
          <p:cNvPr id="5" name="ノート プレースホルダー 4"/>
          <p:cNvSpPr>
            <a:spLocks noGrp="1"/>
          </p:cNvSpPr>
          <p:nvPr>
            <p:ph type="body" sz="quarter" idx="3"/>
          </p:nvPr>
        </p:nvSpPr>
        <p:spPr>
          <a:xfrm>
            <a:off x="679768" y="4715159"/>
            <a:ext cx="5438140" cy="4466987"/>
          </a:xfrm>
          <a:prstGeom prst="rect">
            <a:avLst/>
          </a:prstGeom>
        </p:spPr>
        <p:txBody>
          <a:bodyPr vert="horz" lIns="92064" tIns="46031" rIns="92064" bIns="46031"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28587"/>
            <a:ext cx="2945660" cy="496332"/>
          </a:xfrm>
          <a:prstGeom prst="rect">
            <a:avLst/>
          </a:prstGeom>
        </p:spPr>
        <p:txBody>
          <a:bodyPr vert="horz" lIns="92064" tIns="46031" rIns="92064" bIns="4603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2" y="9428587"/>
            <a:ext cx="2945660" cy="496332"/>
          </a:xfrm>
          <a:prstGeom prst="rect">
            <a:avLst/>
          </a:prstGeom>
        </p:spPr>
        <p:txBody>
          <a:bodyPr vert="horz" lIns="92064" tIns="46031" rIns="92064" bIns="46031" rtlCol="0" anchor="b"/>
          <a:lstStyle>
            <a:lvl1pPr algn="r">
              <a:defRPr sz="1200"/>
            </a:lvl1pPr>
          </a:lstStyle>
          <a:p>
            <a:fld id="{FD35E722-DCEB-4B9B-850A-0990A504E40F}" type="slidenum">
              <a:rPr kumimoji="1" lang="ja-JP" altLang="en-US" smtClean="0"/>
              <a:t>‹#›</a:t>
            </a:fld>
            <a:endParaRPr kumimoji="1" lang="ja-JP" altLang="en-US"/>
          </a:p>
        </p:txBody>
      </p:sp>
    </p:spTree>
    <p:extLst>
      <p:ext uri="{BB962C8B-B14F-4D97-AF65-F5344CB8AC3E}">
        <p14:creationId xmlns:p14="http://schemas.microsoft.com/office/powerpoint/2010/main" val="286926932"/>
      </p:ext>
    </p:extLst>
  </p:cSld>
  <p:clrMap bg1="lt1" tx1="dk1" bg2="lt2" tx2="dk2" accent1="accent1" accent2="accent2" accent3="accent3" accent4="accent4" accent5="accent5" accent6="accent6" hlink="hlink" folHlink="folHlink"/>
  <p:hf sldNum="0" hdr="0" ftr="0"/>
  <p:notesStyle>
    <a:lvl1pPr marL="0" algn="l" defTabSz="914292" rtl="0" eaLnBrk="1" latinLnBrk="0" hangingPunct="1">
      <a:defRPr kumimoji="1" sz="1200" kern="1200">
        <a:solidFill>
          <a:schemeClr val="tx1"/>
        </a:solidFill>
        <a:latin typeface="+mn-lt"/>
        <a:ea typeface="+mn-ea"/>
        <a:cs typeface="+mn-cs"/>
      </a:defRPr>
    </a:lvl1pPr>
    <a:lvl2pPr marL="457146" algn="l" defTabSz="914292" rtl="0" eaLnBrk="1" latinLnBrk="0" hangingPunct="1">
      <a:defRPr kumimoji="1" sz="1200" kern="1200">
        <a:solidFill>
          <a:schemeClr val="tx1"/>
        </a:solidFill>
        <a:latin typeface="+mn-lt"/>
        <a:ea typeface="+mn-ea"/>
        <a:cs typeface="+mn-cs"/>
      </a:defRPr>
    </a:lvl2pPr>
    <a:lvl3pPr marL="914292" algn="l" defTabSz="914292" rtl="0" eaLnBrk="1" latinLnBrk="0" hangingPunct="1">
      <a:defRPr kumimoji="1" sz="1200" kern="1200">
        <a:solidFill>
          <a:schemeClr val="tx1"/>
        </a:solidFill>
        <a:latin typeface="+mn-lt"/>
        <a:ea typeface="+mn-ea"/>
        <a:cs typeface="+mn-cs"/>
      </a:defRPr>
    </a:lvl3pPr>
    <a:lvl4pPr marL="1371438" algn="l" defTabSz="914292" rtl="0" eaLnBrk="1" latinLnBrk="0" hangingPunct="1">
      <a:defRPr kumimoji="1" sz="1200" kern="1200">
        <a:solidFill>
          <a:schemeClr val="tx1"/>
        </a:solidFill>
        <a:latin typeface="+mn-lt"/>
        <a:ea typeface="+mn-ea"/>
        <a:cs typeface="+mn-cs"/>
      </a:defRPr>
    </a:lvl4pPr>
    <a:lvl5pPr marL="1828584" algn="l" defTabSz="914292" rtl="0" eaLnBrk="1" latinLnBrk="0" hangingPunct="1">
      <a:defRPr kumimoji="1" sz="1200" kern="1200">
        <a:solidFill>
          <a:schemeClr val="tx1"/>
        </a:solidFill>
        <a:latin typeface="+mn-lt"/>
        <a:ea typeface="+mn-ea"/>
        <a:cs typeface="+mn-cs"/>
      </a:defRPr>
    </a:lvl5pPr>
    <a:lvl6pPr marL="2285730" algn="l" defTabSz="914292" rtl="0" eaLnBrk="1" latinLnBrk="0" hangingPunct="1">
      <a:defRPr kumimoji="1" sz="1200" kern="1200">
        <a:solidFill>
          <a:schemeClr val="tx1"/>
        </a:solidFill>
        <a:latin typeface="+mn-lt"/>
        <a:ea typeface="+mn-ea"/>
        <a:cs typeface="+mn-cs"/>
      </a:defRPr>
    </a:lvl6pPr>
    <a:lvl7pPr marL="2742876" algn="l" defTabSz="914292" rtl="0" eaLnBrk="1" latinLnBrk="0" hangingPunct="1">
      <a:defRPr kumimoji="1" sz="1200" kern="1200">
        <a:solidFill>
          <a:schemeClr val="tx1"/>
        </a:solidFill>
        <a:latin typeface="+mn-lt"/>
        <a:ea typeface="+mn-ea"/>
        <a:cs typeface="+mn-cs"/>
      </a:defRPr>
    </a:lvl7pPr>
    <a:lvl8pPr marL="3200022" algn="l" defTabSz="914292" rtl="0" eaLnBrk="1" latinLnBrk="0" hangingPunct="1">
      <a:defRPr kumimoji="1" sz="1200" kern="1200">
        <a:solidFill>
          <a:schemeClr val="tx1"/>
        </a:solidFill>
        <a:latin typeface="+mn-lt"/>
        <a:ea typeface="+mn-ea"/>
        <a:cs typeface="+mn-cs"/>
      </a:defRPr>
    </a:lvl8pPr>
    <a:lvl9pPr marL="3657168" algn="l" defTabSz="914292"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987931"/>
            <a:ext cx="5829300" cy="302070"/>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1963" b="1" dirty="0">
                <a:latin typeface="Meiryo UI" pitchFamily="50" charset="-128"/>
                <a:ea typeface="Meiryo UI" pitchFamily="50" charset="-128"/>
                <a:cs typeface="Meiryo UI" pitchFamily="50" charset="-128"/>
              </a:defRPr>
            </a:lvl1pPr>
          </a:lstStyle>
          <a:p>
            <a:pPr marL="0" lvl="0"/>
            <a:r>
              <a:rPr kumimoji="1" lang="ja-JP" altLang="en-US" smtClean="0"/>
              <a:t>マスター タイトルの書式設定</a:t>
            </a:r>
            <a:endParaRPr kumimoji="1" lang="ja-JP" altLang="en-US" dirty="0"/>
          </a:p>
        </p:txBody>
      </p:sp>
      <p:sp>
        <p:nvSpPr>
          <p:cNvPr id="3" name="サブタイトル 2"/>
          <p:cNvSpPr>
            <a:spLocks noGrp="1"/>
          </p:cNvSpPr>
          <p:nvPr>
            <p:ph type="subTitle" idx="1"/>
          </p:nvPr>
        </p:nvSpPr>
        <p:spPr>
          <a:xfrm>
            <a:off x="1028700" y="6721197"/>
            <a:ext cx="4800600" cy="201465"/>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1309" b="1">
                <a:latin typeface="Meiryo UI" pitchFamily="50" charset="-128"/>
                <a:ea typeface="Meiryo UI" pitchFamily="50" charset="-128"/>
                <a:cs typeface="Meiryo UI" pitchFamily="50" charset="-128"/>
              </a:defRPr>
            </a:lvl1pPr>
          </a:lstStyle>
          <a:p>
            <a:pPr marL="0" lvl="0" algn="ctr"/>
            <a:r>
              <a:rPr kumimoji="1" lang="ja-JP" altLang="en-US" smtClean="0"/>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2020/8/6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964691" y="2196695"/>
            <a:ext cx="5139685" cy="394403"/>
          </a:xfrm>
        </p:spPr>
        <p:txBody>
          <a:bodyPr wrap="square" anchor="t" anchorCtr="0">
            <a:spAutoFit/>
          </a:bodyPr>
          <a:lstStyle>
            <a:lvl1pPr algn="l">
              <a:defRPr lang="ja-JP" altLang="en-US" sz="1963"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smtClean="0"/>
              <a:t>１．見出しの記入</a:t>
            </a:r>
            <a:endParaRPr kumimoji="1" lang="ja-JP" altLang="en-US" dirty="0"/>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2020/8/6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標準スライド">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fld id="{A78D6CFB-7E9F-4517-9C6C-7920C3455632}" type="datetime1">
              <a:rPr kumimoji="1" lang="ja-JP" altLang="en-US" smtClean="0"/>
              <a:t>2020/8/6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138790" y="459007"/>
            <a:ext cx="6580733" cy="293798"/>
          </a:xfrm>
        </p:spPr>
        <p:txBody>
          <a:bodyPr wrap="square">
            <a:spAutoFit/>
          </a:bodyPr>
          <a:lstStyle>
            <a:lvl1pPr algn="l">
              <a:defRPr lang="ja-JP" altLang="en-US" sz="1309"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smtClean="0"/>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139013" y="9113463"/>
            <a:ext cx="6505423" cy="88166"/>
          </a:xfrm>
          <a:noFill/>
        </p:spPr>
        <p:txBody>
          <a:bodyPr wrap="square" lIns="0" tIns="0" rIns="0" bIns="0">
            <a:spAutoFit/>
          </a:bodyPr>
          <a:lstStyle>
            <a:lvl1pPr marL="0" indent="0">
              <a:spcBef>
                <a:spcPts val="0"/>
              </a:spcBef>
              <a:spcAft>
                <a:spcPts val="0"/>
              </a:spcAft>
              <a:buNone/>
              <a:defRPr sz="573">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（資料）●●</a:t>
            </a:r>
            <a:endParaRPr kumimoji="1" lang="ja-JP" altLang="en-US" dirty="0"/>
          </a:p>
        </p:txBody>
      </p:sp>
      <p:sp>
        <p:nvSpPr>
          <p:cNvPr id="9" name="テキスト プレースホルダー 9"/>
          <p:cNvSpPr>
            <a:spLocks noGrp="1"/>
          </p:cNvSpPr>
          <p:nvPr>
            <p:ph type="body" sz="quarter" idx="14" hasCustomPrompt="1"/>
          </p:nvPr>
        </p:nvSpPr>
        <p:spPr>
          <a:xfrm>
            <a:off x="139014" y="4484952"/>
            <a:ext cx="1008289" cy="167866"/>
          </a:xfrm>
          <a:noFill/>
        </p:spPr>
        <p:txBody>
          <a:bodyPr wrap="none" lIns="0" tIns="0" rIns="0" bIns="0">
            <a:spAutoFit/>
          </a:bodyPr>
          <a:lstStyle>
            <a:lvl1pPr marL="0" indent="0">
              <a:spcBef>
                <a:spcPts val="0"/>
              </a:spcBef>
              <a:spcAft>
                <a:spcPts val="0"/>
              </a:spcAft>
              <a:buNone/>
              <a:defRPr sz="1091">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20pt</a:t>
            </a:r>
            <a:r>
              <a:rPr kumimoji="1" lang="ja-JP" altLang="en-US" dirty="0" smtClean="0"/>
              <a:t>）</a:t>
            </a:r>
            <a:endParaRPr kumimoji="1" lang="ja-JP" altLang="en-US" dirty="0"/>
          </a:p>
        </p:txBody>
      </p:sp>
      <p:sp>
        <p:nvSpPr>
          <p:cNvPr id="10" name="テキスト プレースホルダー 9"/>
          <p:cNvSpPr>
            <a:spLocks noGrp="1"/>
          </p:cNvSpPr>
          <p:nvPr>
            <p:ph type="body" sz="quarter" idx="15" hasCustomPrompt="1"/>
          </p:nvPr>
        </p:nvSpPr>
        <p:spPr>
          <a:xfrm>
            <a:off x="138791" y="5444539"/>
            <a:ext cx="706925" cy="117404"/>
          </a:xfrm>
          <a:noFill/>
        </p:spPr>
        <p:txBody>
          <a:bodyPr wrap="none" lIns="0" tIns="0" rIns="0" bIns="0">
            <a:spAutoFit/>
          </a:bodyPr>
          <a:lstStyle>
            <a:lvl1pPr marL="0" indent="0">
              <a:spcBef>
                <a:spcPts val="0"/>
              </a:spcBef>
              <a:spcAft>
                <a:spcPts val="0"/>
              </a:spcAft>
              <a:buNone/>
              <a:defRPr sz="763">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14pt</a:t>
            </a:r>
            <a:r>
              <a:rPr kumimoji="1" lang="ja-JP" altLang="en-US" dirty="0" smtClean="0"/>
              <a:t>）</a:t>
            </a:r>
            <a:endParaRPr kumimoji="1" lang="ja-JP" altLang="en-US" dirty="0"/>
          </a:p>
        </p:txBody>
      </p:sp>
      <p:sp>
        <p:nvSpPr>
          <p:cNvPr id="11" name="テキスト プレースホルダー 9"/>
          <p:cNvSpPr>
            <a:spLocks noGrp="1"/>
          </p:cNvSpPr>
          <p:nvPr>
            <p:ph type="body" sz="quarter" idx="16" hasCustomPrompt="1"/>
          </p:nvPr>
        </p:nvSpPr>
        <p:spPr>
          <a:xfrm>
            <a:off x="138790" y="6305151"/>
            <a:ext cx="601127" cy="88166"/>
          </a:xfrm>
          <a:noFill/>
        </p:spPr>
        <p:txBody>
          <a:bodyPr wrap="none" lIns="0" tIns="0" rIns="0" bIns="0">
            <a:spAutoFit/>
          </a:bodyPr>
          <a:lstStyle>
            <a:lvl1pPr marL="0" indent="0">
              <a:spcBef>
                <a:spcPts val="0"/>
              </a:spcBef>
              <a:spcAft>
                <a:spcPts val="0"/>
              </a:spcAft>
              <a:buNone/>
              <a:defRPr sz="573">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smtClean="0"/>
              <a:t>説明文（</a:t>
            </a:r>
            <a:r>
              <a:rPr kumimoji="1" lang="en-US" altLang="ja-JP" dirty="0" smtClean="0"/>
              <a:t>10.5pt</a:t>
            </a:r>
            <a:r>
              <a:rPr kumimoji="1" lang="ja-JP" altLang="en-US" dirty="0" smtClean="0"/>
              <a:t>）</a:t>
            </a:r>
            <a:endParaRPr kumimoji="1" lang="ja-JP" altLang="en-US" dirty="0"/>
          </a:p>
        </p:txBody>
      </p:sp>
      <p:sp>
        <p:nvSpPr>
          <p:cNvPr id="12" name="テキスト プレースホルダー 11"/>
          <p:cNvSpPr>
            <a:spLocks noGrp="1"/>
          </p:cNvSpPr>
          <p:nvPr>
            <p:ph type="body" sz="quarter" idx="17"/>
          </p:nvPr>
        </p:nvSpPr>
        <p:spPr>
          <a:xfrm>
            <a:off x="138479" y="1104575"/>
            <a:ext cx="6581042" cy="385976"/>
          </a:xfrm>
          <a:solidFill>
            <a:srgbClr val="99D6EC"/>
          </a:solidFill>
          <a:ln>
            <a:noFill/>
          </a:ln>
        </p:spPr>
        <p:txBody>
          <a:bodyPr vert="horz" wrap="square" lIns="216000" tIns="108000" rIns="216000" bIns="108000" rtlCol="0" anchor="t" anchorCtr="0">
            <a:spAutoFit/>
          </a:bodyPr>
          <a:lstStyle>
            <a:lvl1pPr>
              <a:defRPr lang="ja-JP" altLang="en-US" sz="1091" dirty="0">
                <a:latin typeface="Meiryo UI" panose="020B0604030504040204" pitchFamily="50" charset="-128"/>
                <a:ea typeface="Meiryo UI" panose="020B0604030504040204" pitchFamily="50" charset="-128"/>
                <a:cs typeface="Meiryo UI" panose="020B0604030504040204" pitchFamily="50" charset="-128"/>
              </a:defRPr>
            </a:lvl1pPr>
          </a:lstStyle>
          <a:p>
            <a:pPr marL="140217" lvl="0" indent="-140217">
              <a:spcBef>
                <a:spcPts val="327"/>
              </a:spcBef>
              <a:spcAft>
                <a:spcPts val="327"/>
              </a:spcAft>
              <a:buClr>
                <a:srgbClr val="002060"/>
              </a:buClr>
              <a:buFont typeface="Wingdings" panose="05000000000000000000" pitchFamily="2" charset="2"/>
              <a:buChar char="l"/>
            </a:pPr>
            <a:r>
              <a:rPr kumimoji="1" lang="ja-JP" altLang="en-US" smtClean="0"/>
              <a:t>マスター テキストの書式設定</a:t>
            </a:r>
          </a:p>
        </p:txBody>
      </p:sp>
    </p:spTree>
    <p:extLst>
      <p:ext uri="{BB962C8B-B14F-4D97-AF65-F5344CB8AC3E}">
        <p14:creationId xmlns:p14="http://schemas.microsoft.com/office/powerpoint/2010/main" val="298952779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138480" y="396700"/>
            <a:ext cx="6555807" cy="552626"/>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138480" y="1156582"/>
            <a:ext cx="6555807" cy="745433"/>
          </a:xfrm>
          <a:prstGeom prst="rect">
            <a:avLst/>
          </a:prstGeom>
          <a:noFill/>
        </p:spPr>
        <p:txBody>
          <a:bodyPr vert="horz" wrap="square" lIns="216000" tIns="108000" rIns="216000" bIns="108000" rtlCol="0">
            <a:sp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p:txBody>
      </p:sp>
      <p:sp>
        <p:nvSpPr>
          <p:cNvPr id="4" name="日付プレースホルダー 3"/>
          <p:cNvSpPr>
            <a:spLocks noGrp="1"/>
          </p:cNvSpPr>
          <p:nvPr>
            <p:ph type="dt" sz="half" idx="2"/>
          </p:nvPr>
        </p:nvSpPr>
        <p:spPr>
          <a:xfrm>
            <a:off x="-7404" y="9418157"/>
            <a:ext cx="1600200" cy="527403"/>
          </a:xfrm>
          <a:prstGeom prst="rect">
            <a:avLst/>
          </a:prstGeom>
        </p:spPr>
        <p:txBody>
          <a:bodyPr vert="horz" lIns="91440" tIns="45720" rIns="91440" bIns="45720" rtlCol="0" anchor="ctr"/>
          <a:lstStyle>
            <a:lvl1pPr algn="l">
              <a:defRPr sz="654">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2020/8/6</a:t>
            </a:fld>
            <a:endParaRPr lang="ja-JP" altLang="en-US" dirty="0"/>
          </a:p>
        </p:txBody>
      </p:sp>
      <p:sp>
        <p:nvSpPr>
          <p:cNvPr id="5" name="フッター プレースホルダー 4"/>
          <p:cNvSpPr>
            <a:spLocks noGrp="1"/>
          </p:cNvSpPr>
          <p:nvPr>
            <p:ph type="ftr" sz="quarter" idx="3"/>
          </p:nvPr>
        </p:nvSpPr>
        <p:spPr>
          <a:xfrm>
            <a:off x="2348880" y="9425501"/>
            <a:ext cx="2171700" cy="527403"/>
          </a:xfrm>
          <a:prstGeom prst="rect">
            <a:avLst/>
          </a:prstGeom>
        </p:spPr>
        <p:txBody>
          <a:bodyPr vert="horz" lIns="91440" tIns="45720" rIns="91440" bIns="45720" rtlCol="0" anchor="ctr"/>
          <a:lstStyle>
            <a:lvl1pPr algn="ctr">
              <a:defRPr sz="654">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265204" y="9425501"/>
            <a:ext cx="1600200" cy="527403"/>
          </a:xfrm>
          <a:prstGeom prst="rect">
            <a:avLst/>
          </a:prstGeom>
        </p:spPr>
        <p:txBody>
          <a:bodyPr vert="horz" lIns="91440" tIns="45720" rIns="91440" bIns="45720" rtlCol="0" anchor="ctr"/>
          <a:lstStyle>
            <a:lvl1pPr algn="r">
              <a:defRPr sz="763">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Lst>
  <p:timing>
    <p:tnLst>
      <p:par>
        <p:cTn id="1" dur="indefinite" restart="never" nodeType="tmRoot"/>
      </p:par>
    </p:tnLst>
  </p:timing>
  <p:hf hdr="0" ftr="0" dt="0"/>
  <p:txStyles>
    <p:titleStyle>
      <a:lvl1pPr algn="l" defTabSz="498548" rtl="0" eaLnBrk="1" latinLnBrk="0" hangingPunct="1">
        <a:spcBef>
          <a:spcPct val="0"/>
        </a:spcBef>
        <a:buNone/>
        <a:defRPr kumimoji="1" sz="1309"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186956" indent="-186956" algn="l" defTabSz="498548" rtl="0" eaLnBrk="1" latinLnBrk="0" hangingPunct="1">
        <a:spcBef>
          <a:spcPts val="327"/>
        </a:spcBef>
        <a:spcAft>
          <a:spcPts val="327"/>
        </a:spcAft>
        <a:buClr>
          <a:srgbClr val="002060"/>
        </a:buClr>
        <a:buFont typeface="Wingdings" panose="05000000000000000000" pitchFamily="2" charset="2"/>
        <a:buChar char="l"/>
        <a:defRPr kumimoji="1" sz="109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05071" indent="-155796" algn="l" defTabSz="498548" rtl="0" eaLnBrk="1" latinLnBrk="0" hangingPunct="1">
        <a:spcBef>
          <a:spcPts val="327"/>
        </a:spcBef>
        <a:spcAft>
          <a:spcPts val="327"/>
        </a:spcAft>
        <a:buFont typeface="Arial" pitchFamily="34" charset="0"/>
        <a:buChar char="–"/>
        <a:defRPr kumimoji="1" sz="763"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623186" indent="-124637" algn="l" defTabSz="498548" rtl="0" eaLnBrk="1" latinLnBrk="0" hangingPunct="1">
        <a:spcBef>
          <a:spcPts val="327"/>
        </a:spcBef>
        <a:spcAft>
          <a:spcPts val="327"/>
        </a:spcAft>
        <a:buFont typeface="Arial" pitchFamily="34" charset="0"/>
        <a:buChar char="•"/>
        <a:defRPr kumimoji="1" sz="573"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872460" indent="-124637" algn="l" defTabSz="498548" rtl="0" eaLnBrk="1" latinLnBrk="0" hangingPunct="1">
        <a:spcBef>
          <a:spcPct val="20000"/>
        </a:spcBef>
        <a:buFont typeface="Arial" pitchFamily="34" charset="0"/>
        <a:buChar char="–"/>
        <a:defRPr kumimoji="1" sz="109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1121734" indent="-124637" algn="l" defTabSz="498548" rtl="0" eaLnBrk="1" latinLnBrk="0" hangingPunct="1">
        <a:spcBef>
          <a:spcPct val="20000"/>
        </a:spcBef>
        <a:buFont typeface="Arial" pitchFamily="34" charset="0"/>
        <a:buChar char="»"/>
        <a:defRPr kumimoji="1" sz="109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1371008" indent="-124637" algn="l" defTabSz="498548" rtl="0" eaLnBrk="1" latinLnBrk="0" hangingPunct="1">
        <a:spcBef>
          <a:spcPct val="20000"/>
        </a:spcBef>
        <a:buFont typeface="Arial" pitchFamily="34" charset="0"/>
        <a:buChar char="•"/>
        <a:defRPr kumimoji="1" sz="1091" kern="1200">
          <a:solidFill>
            <a:schemeClr val="tx1"/>
          </a:solidFill>
          <a:latin typeface="+mn-lt"/>
          <a:ea typeface="+mn-ea"/>
          <a:cs typeface="+mn-cs"/>
        </a:defRPr>
      </a:lvl6pPr>
      <a:lvl7pPr marL="1620282" indent="-124637" algn="l" defTabSz="498548" rtl="0" eaLnBrk="1" latinLnBrk="0" hangingPunct="1">
        <a:spcBef>
          <a:spcPct val="20000"/>
        </a:spcBef>
        <a:buFont typeface="Arial" pitchFamily="34" charset="0"/>
        <a:buChar char="•"/>
        <a:defRPr kumimoji="1" sz="1091" kern="1200">
          <a:solidFill>
            <a:schemeClr val="tx1"/>
          </a:solidFill>
          <a:latin typeface="+mn-lt"/>
          <a:ea typeface="+mn-ea"/>
          <a:cs typeface="+mn-cs"/>
        </a:defRPr>
      </a:lvl7pPr>
      <a:lvl8pPr marL="1869557" indent="-124637" algn="l" defTabSz="498548" rtl="0" eaLnBrk="1" latinLnBrk="0" hangingPunct="1">
        <a:spcBef>
          <a:spcPct val="20000"/>
        </a:spcBef>
        <a:buFont typeface="Arial" pitchFamily="34" charset="0"/>
        <a:buChar char="•"/>
        <a:defRPr kumimoji="1" sz="1091" kern="1200">
          <a:solidFill>
            <a:schemeClr val="tx1"/>
          </a:solidFill>
          <a:latin typeface="+mn-lt"/>
          <a:ea typeface="+mn-ea"/>
          <a:cs typeface="+mn-cs"/>
        </a:defRPr>
      </a:lvl8pPr>
      <a:lvl9pPr marL="2118831" indent="-124637" algn="l" defTabSz="498548" rtl="0" eaLnBrk="1" latinLnBrk="0" hangingPunct="1">
        <a:spcBef>
          <a:spcPct val="20000"/>
        </a:spcBef>
        <a:buFont typeface="Arial" pitchFamily="34" charset="0"/>
        <a:buChar char="•"/>
        <a:defRPr kumimoji="1" sz="1091" kern="1200">
          <a:solidFill>
            <a:schemeClr val="tx1"/>
          </a:solidFill>
          <a:latin typeface="+mn-lt"/>
          <a:ea typeface="+mn-ea"/>
          <a:cs typeface="+mn-cs"/>
        </a:defRPr>
      </a:lvl9pPr>
    </p:bodyStyle>
    <p:otherStyle>
      <a:defPPr>
        <a:defRPr lang="ja-JP"/>
      </a:defPPr>
      <a:lvl1pPr marL="0" algn="l" defTabSz="498548" rtl="0" eaLnBrk="1" latinLnBrk="0" hangingPunct="1">
        <a:defRPr kumimoji="1" sz="982" kern="1200">
          <a:solidFill>
            <a:schemeClr val="tx1"/>
          </a:solidFill>
          <a:latin typeface="+mn-lt"/>
          <a:ea typeface="+mn-ea"/>
          <a:cs typeface="+mn-cs"/>
        </a:defRPr>
      </a:lvl1pPr>
      <a:lvl2pPr marL="249274" algn="l" defTabSz="498548" rtl="0" eaLnBrk="1" latinLnBrk="0" hangingPunct="1">
        <a:defRPr kumimoji="1" sz="982" kern="1200">
          <a:solidFill>
            <a:schemeClr val="tx1"/>
          </a:solidFill>
          <a:latin typeface="+mn-lt"/>
          <a:ea typeface="+mn-ea"/>
          <a:cs typeface="+mn-cs"/>
        </a:defRPr>
      </a:lvl2pPr>
      <a:lvl3pPr marL="498548" algn="l" defTabSz="498548" rtl="0" eaLnBrk="1" latinLnBrk="0" hangingPunct="1">
        <a:defRPr kumimoji="1" sz="982" kern="1200">
          <a:solidFill>
            <a:schemeClr val="tx1"/>
          </a:solidFill>
          <a:latin typeface="+mn-lt"/>
          <a:ea typeface="+mn-ea"/>
          <a:cs typeface="+mn-cs"/>
        </a:defRPr>
      </a:lvl3pPr>
      <a:lvl4pPr marL="747822" algn="l" defTabSz="498548" rtl="0" eaLnBrk="1" latinLnBrk="0" hangingPunct="1">
        <a:defRPr kumimoji="1" sz="982" kern="1200">
          <a:solidFill>
            <a:schemeClr val="tx1"/>
          </a:solidFill>
          <a:latin typeface="+mn-lt"/>
          <a:ea typeface="+mn-ea"/>
          <a:cs typeface="+mn-cs"/>
        </a:defRPr>
      </a:lvl4pPr>
      <a:lvl5pPr marL="997097" algn="l" defTabSz="498548" rtl="0" eaLnBrk="1" latinLnBrk="0" hangingPunct="1">
        <a:defRPr kumimoji="1" sz="982" kern="1200">
          <a:solidFill>
            <a:schemeClr val="tx1"/>
          </a:solidFill>
          <a:latin typeface="+mn-lt"/>
          <a:ea typeface="+mn-ea"/>
          <a:cs typeface="+mn-cs"/>
        </a:defRPr>
      </a:lvl5pPr>
      <a:lvl6pPr marL="1246370" algn="l" defTabSz="498548" rtl="0" eaLnBrk="1" latinLnBrk="0" hangingPunct="1">
        <a:defRPr kumimoji="1" sz="982" kern="1200">
          <a:solidFill>
            <a:schemeClr val="tx1"/>
          </a:solidFill>
          <a:latin typeface="+mn-lt"/>
          <a:ea typeface="+mn-ea"/>
          <a:cs typeface="+mn-cs"/>
        </a:defRPr>
      </a:lvl6pPr>
      <a:lvl7pPr marL="1495645" algn="l" defTabSz="498548" rtl="0" eaLnBrk="1" latinLnBrk="0" hangingPunct="1">
        <a:defRPr kumimoji="1" sz="982" kern="1200">
          <a:solidFill>
            <a:schemeClr val="tx1"/>
          </a:solidFill>
          <a:latin typeface="+mn-lt"/>
          <a:ea typeface="+mn-ea"/>
          <a:cs typeface="+mn-cs"/>
        </a:defRPr>
      </a:lvl7pPr>
      <a:lvl8pPr marL="1744920" algn="l" defTabSz="498548" rtl="0" eaLnBrk="1" latinLnBrk="0" hangingPunct="1">
        <a:defRPr kumimoji="1" sz="982" kern="1200">
          <a:solidFill>
            <a:schemeClr val="tx1"/>
          </a:solidFill>
          <a:latin typeface="+mn-lt"/>
          <a:ea typeface="+mn-ea"/>
          <a:cs typeface="+mn-cs"/>
        </a:defRPr>
      </a:lvl8pPr>
      <a:lvl9pPr marL="1994193" algn="l" defTabSz="498548" rtl="0" eaLnBrk="1" latinLnBrk="0" hangingPunct="1">
        <a:defRPr kumimoji="1" sz="98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3.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99" name="角丸四角形 98"/>
          <p:cNvSpPr/>
          <p:nvPr/>
        </p:nvSpPr>
        <p:spPr bwMode="auto">
          <a:xfrm>
            <a:off x="47629" y="5042766"/>
            <a:ext cx="6702769" cy="1991705"/>
          </a:xfrm>
          <a:prstGeom prst="roundRect">
            <a:avLst/>
          </a:prstGeom>
          <a:solidFill>
            <a:schemeClr val="bg1"/>
          </a:solidFill>
          <a:ln w="9525">
            <a:noFill/>
            <a:miter lim="800000"/>
            <a:headEnd/>
            <a:tailEnd/>
          </a:ln>
          <a:effectLst/>
          <a:extLst/>
        </p:spPr>
        <p:txBody>
          <a:bodyPr wrap="none" rtlCol="0" anchor="ctr"/>
          <a:lstStyle/>
          <a:p>
            <a:pPr algn="l"/>
            <a:endParaRPr kumimoji="0" lang="ja-JP" altLang="en-US" sz="1800" dirty="0" smtClean="0">
              <a:latin typeface="Meiryo UI" panose="020B0604030504040204" pitchFamily="50" charset="-128"/>
              <a:ea typeface="Meiryo UI" panose="020B0604030504040204" pitchFamily="50" charset="-128"/>
            </a:endParaRPr>
          </a:p>
        </p:txBody>
      </p:sp>
      <p:sp>
        <p:nvSpPr>
          <p:cNvPr id="84" name="角丸四角形 83"/>
          <p:cNvSpPr/>
          <p:nvPr/>
        </p:nvSpPr>
        <p:spPr bwMode="auto">
          <a:xfrm>
            <a:off x="106769" y="7579650"/>
            <a:ext cx="3210852" cy="2272336"/>
          </a:xfrm>
          <a:prstGeom prst="roundRect">
            <a:avLst/>
          </a:prstGeom>
          <a:solidFill>
            <a:schemeClr val="bg1"/>
          </a:solidFill>
          <a:ln w="9525">
            <a:noFill/>
            <a:miter lim="800000"/>
            <a:headEnd/>
            <a:tailEnd/>
          </a:ln>
          <a:effectLst/>
          <a:extLst/>
        </p:spPr>
        <p:txBody>
          <a:bodyPr wrap="none" rtlCol="0" anchor="ctr"/>
          <a:lstStyle/>
          <a:p>
            <a:pPr algn="l"/>
            <a:endParaRPr kumimoji="0" lang="ja-JP" altLang="en-US" sz="1800" dirty="0" smtClean="0">
              <a:latin typeface="Meiryo UI" panose="020B0604030504040204" pitchFamily="50" charset="-128"/>
              <a:ea typeface="Meiryo UI" panose="020B0604030504040204" pitchFamily="50" charset="-128"/>
            </a:endParaRPr>
          </a:p>
        </p:txBody>
      </p:sp>
      <p:sp>
        <p:nvSpPr>
          <p:cNvPr id="63" name="角丸四角形 62"/>
          <p:cNvSpPr/>
          <p:nvPr/>
        </p:nvSpPr>
        <p:spPr bwMode="auto">
          <a:xfrm>
            <a:off x="27396" y="1709143"/>
            <a:ext cx="3363618" cy="2799164"/>
          </a:xfrm>
          <a:prstGeom prst="roundRect">
            <a:avLst/>
          </a:prstGeom>
          <a:solidFill>
            <a:schemeClr val="bg1"/>
          </a:solidFill>
          <a:ln w="9525">
            <a:noFill/>
            <a:miter lim="800000"/>
            <a:headEnd/>
            <a:tailEnd/>
          </a:ln>
          <a:effectLst/>
          <a:extLst/>
        </p:spPr>
        <p:txBody>
          <a:bodyPr wrap="none" rtlCol="0" anchor="ctr"/>
          <a:lstStyle/>
          <a:p>
            <a:pPr algn="l"/>
            <a:endParaRPr kumimoji="0" lang="ja-JP" altLang="en-US" sz="1800" dirty="0" smtClean="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13171" y="1280592"/>
            <a:ext cx="6851898" cy="369332"/>
          </a:xfrm>
          <a:prstGeom prst="rect">
            <a:avLst/>
          </a:prstGeom>
          <a:gradFill flip="none" rotWithShape="1">
            <a:gsLst>
              <a:gs pos="0">
                <a:srgbClr val="698335">
                  <a:shade val="30000"/>
                  <a:satMod val="115000"/>
                </a:srgbClr>
              </a:gs>
              <a:gs pos="50000">
                <a:srgbClr val="698335">
                  <a:shade val="67500"/>
                  <a:satMod val="115000"/>
                </a:srgbClr>
              </a:gs>
              <a:gs pos="100000">
                <a:srgbClr val="698335">
                  <a:shade val="100000"/>
                  <a:satMod val="115000"/>
                </a:srgbClr>
              </a:gs>
            </a:gsLst>
            <a:lin ang="0" scaled="1"/>
            <a:tileRect/>
          </a:gradFill>
        </p:spPr>
        <p:txBody>
          <a:bodyPr wrap="square" rtlCol="0">
            <a:spAutoFit/>
          </a:bodyPr>
          <a:lstStyle/>
          <a:p>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１　幅広い用途に使える返済不要の資金が必要</a:t>
            </a:r>
            <a:endPar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テキスト ボックス 50"/>
          <p:cNvSpPr txBox="1"/>
          <p:nvPr/>
        </p:nvSpPr>
        <p:spPr>
          <a:xfrm>
            <a:off x="6778" y="7132781"/>
            <a:ext cx="6851898" cy="369332"/>
          </a:xfrm>
          <a:prstGeom prst="rect">
            <a:avLst/>
          </a:prstGeom>
          <a:gradFill flip="none" rotWithShape="1">
            <a:gsLst>
              <a:gs pos="0">
                <a:srgbClr val="698335">
                  <a:shade val="30000"/>
                  <a:satMod val="115000"/>
                </a:srgbClr>
              </a:gs>
              <a:gs pos="50000">
                <a:srgbClr val="698335">
                  <a:shade val="67500"/>
                  <a:satMod val="115000"/>
                </a:srgbClr>
              </a:gs>
              <a:gs pos="100000">
                <a:srgbClr val="698335">
                  <a:shade val="100000"/>
                  <a:satMod val="115000"/>
                </a:srgbClr>
              </a:gs>
            </a:gsLst>
            <a:lin ang="0" scaled="1"/>
            <a:tileRect/>
          </a:gradFill>
        </p:spPr>
        <p:txBody>
          <a:bodyPr wrap="square" rtlCol="0">
            <a:spAutoFit/>
          </a:bodyPr>
          <a:lstStyle/>
          <a:p>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３　雇用を維持したいが休業手当の支払いが難しい</a:t>
            </a:r>
            <a:endPar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タイトル 7"/>
          <p:cNvSpPr>
            <a:spLocks noGrp="1"/>
          </p:cNvSpPr>
          <p:nvPr>
            <p:ph type="title"/>
          </p:nvPr>
        </p:nvSpPr>
        <p:spPr>
          <a:xfrm>
            <a:off x="0" y="3899"/>
            <a:ext cx="6858000" cy="987664"/>
          </a:xfrm>
          <a:gradFill flip="none" rotWithShape="1">
            <a:gsLst>
              <a:gs pos="0">
                <a:srgbClr val="698335">
                  <a:shade val="30000"/>
                  <a:satMod val="115000"/>
                </a:srgbClr>
              </a:gs>
              <a:gs pos="50000">
                <a:srgbClr val="698335">
                  <a:shade val="67500"/>
                  <a:satMod val="115000"/>
                </a:srgbClr>
              </a:gs>
              <a:gs pos="100000">
                <a:srgbClr val="698335">
                  <a:shade val="100000"/>
                  <a:satMod val="115000"/>
                </a:srgbClr>
              </a:gs>
            </a:gsLst>
            <a:lin ang="2700000" scaled="1"/>
            <a:tileRect/>
          </a:gradFill>
        </p:spPr>
        <p:txBody>
          <a:bodyPr anchor="t" anchorCtr="0">
            <a:noAutofit/>
          </a:bodyPr>
          <a:lstStyle/>
          <a:p>
            <a:pPr algn="ctr"/>
            <a:r>
              <a:rPr lang="en-US" altLang="ja-JP" sz="2000" dirty="0" smtClean="0">
                <a:solidFill>
                  <a:schemeClr val="bg1"/>
                </a:solidFill>
                <a:cs typeface="メイリオ" panose="020B0604030504040204" pitchFamily="50" charset="-128"/>
              </a:rPr>
              <a:t/>
            </a:r>
            <a:br>
              <a:rPr lang="en-US" altLang="ja-JP" sz="2000" dirty="0" smtClean="0">
                <a:solidFill>
                  <a:schemeClr val="bg1"/>
                </a:solidFill>
                <a:cs typeface="メイリオ" panose="020B0604030504040204" pitchFamily="50" charset="-128"/>
              </a:rPr>
            </a:br>
            <a:endParaRPr kumimoji="1" lang="ja-JP" altLang="en-US" sz="2200" dirty="0">
              <a:solidFill>
                <a:schemeClr val="bg1"/>
              </a:solidFill>
            </a:endParaRPr>
          </a:p>
        </p:txBody>
      </p:sp>
      <p:sp>
        <p:nvSpPr>
          <p:cNvPr id="2" name="テキスト ボックス 1"/>
          <p:cNvSpPr txBox="1"/>
          <p:nvPr/>
        </p:nvSpPr>
        <p:spPr>
          <a:xfrm>
            <a:off x="8772" y="992560"/>
            <a:ext cx="6851898" cy="307777"/>
          </a:xfrm>
          <a:prstGeom prst="rect">
            <a:avLst/>
          </a:prstGeom>
          <a:noFill/>
        </p:spPr>
        <p:txBody>
          <a:bodyPr wrap="square" rtlCol="0">
            <a:spAutoFit/>
          </a:bodyPr>
          <a:lstStyle/>
          <a:p>
            <a:pPr algn="ctr"/>
            <a:r>
              <a:rPr kumimoji="1"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以下の支援策の対象や条件などの詳細は、各支援策の問い合わせ先にお問い合わせください。</a:t>
            </a:r>
          </a:p>
        </p:txBody>
      </p:sp>
      <p:sp>
        <p:nvSpPr>
          <p:cNvPr id="91" name="テキスト ボックス 90"/>
          <p:cNvSpPr txBox="1"/>
          <p:nvPr/>
        </p:nvSpPr>
        <p:spPr>
          <a:xfrm>
            <a:off x="18330" y="4592960"/>
            <a:ext cx="6851898" cy="369332"/>
          </a:xfrm>
          <a:prstGeom prst="rect">
            <a:avLst/>
          </a:prstGeom>
          <a:gradFill flip="none" rotWithShape="1">
            <a:gsLst>
              <a:gs pos="0">
                <a:srgbClr val="698335">
                  <a:shade val="30000"/>
                  <a:satMod val="115000"/>
                </a:srgbClr>
              </a:gs>
              <a:gs pos="50000">
                <a:srgbClr val="698335">
                  <a:shade val="67500"/>
                  <a:satMod val="115000"/>
                </a:srgbClr>
              </a:gs>
              <a:gs pos="100000">
                <a:srgbClr val="698335">
                  <a:shade val="100000"/>
                  <a:satMod val="115000"/>
                </a:srgbClr>
              </a:gs>
            </a:gsLst>
            <a:lin ang="0" scaled="1"/>
            <a:tileRect/>
          </a:gradFill>
        </p:spPr>
        <p:txBody>
          <a:bodyPr wrap="square" rtlCol="0">
            <a:spAutoFit/>
          </a:bodyPr>
          <a:lstStyle/>
          <a:p>
            <a:r>
              <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家賃の負担を減らしたい</a:t>
            </a:r>
            <a:endParaRPr lang="en-US" altLang="ja-JP"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角丸四角形 2"/>
          <p:cNvSpPr/>
          <p:nvPr/>
        </p:nvSpPr>
        <p:spPr bwMode="auto">
          <a:xfrm>
            <a:off x="3432593" y="1712640"/>
            <a:ext cx="3376817" cy="2784279"/>
          </a:xfrm>
          <a:prstGeom prst="roundRect">
            <a:avLst/>
          </a:prstGeom>
          <a:solidFill>
            <a:schemeClr val="bg1"/>
          </a:solidFill>
          <a:ln w="9525">
            <a:noFill/>
            <a:miter lim="800000"/>
            <a:headEnd/>
            <a:tailEnd/>
          </a:ln>
          <a:effectLst/>
          <a:extLst/>
        </p:spPr>
        <p:txBody>
          <a:bodyPr wrap="none" rtlCol="0" anchor="ctr"/>
          <a:lstStyle/>
          <a:p>
            <a:pPr algn="l"/>
            <a:endParaRPr kumimoji="0" lang="ja-JP" altLang="en-US" sz="1800" dirty="0" smtClean="0">
              <a:latin typeface="Meiryo UI" panose="020B0604030504040204" pitchFamily="50" charset="-128"/>
              <a:ea typeface="Meiryo UI" panose="020B0604030504040204" pitchFamily="50" charset="-128"/>
            </a:endParaRPr>
          </a:p>
        </p:txBody>
      </p:sp>
      <p:sp>
        <p:nvSpPr>
          <p:cNvPr id="4" name="正方形/長方形 3"/>
          <p:cNvSpPr/>
          <p:nvPr/>
        </p:nvSpPr>
        <p:spPr bwMode="auto">
          <a:xfrm>
            <a:off x="2309672" y="1969269"/>
            <a:ext cx="939121" cy="881044"/>
          </a:xfrm>
          <a:prstGeom prst="rect">
            <a:avLst/>
          </a:prstGeom>
          <a:noFill/>
          <a:ln w="9525">
            <a:noFill/>
            <a:miter lim="800000"/>
            <a:headEnd/>
            <a:tailEnd/>
          </a:ln>
          <a:effectLst/>
          <a:extLst/>
        </p:spPr>
        <p:txBody>
          <a:bodyPr wrap="none" rtlCol="0" anchor="ctr"/>
          <a:lstStyle/>
          <a:p>
            <a:pPr algn="l"/>
            <a:r>
              <a:rPr kumimoji="0" lang="ja-JP" altLang="en-US" sz="6600" b="1" dirty="0" smtClean="0">
                <a:solidFill>
                  <a:srgbClr val="D4E6B0"/>
                </a:solidFill>
                <a:latin typeface="メイリオ" panose="020B0604030504040204" pitchFamily="50" charset="-128"/>
                <a:ea typeface="メイリオ" panose="020B0604030504040204" pitchFamily="50" charset="-128"/>
              </a:rPr>
              <a:t>国</a:t>
            </a:r>
          </a:p>
        </p:txBody>
      </p:sp>
      <p:sp>
        <p:nvSpPr>
          <p:cNvPr id="6" name="楕円 5"/>
          <p:cNvSpPr/>
          <p:nvPr/>
        </p:nvSpPr>
        <p:spPr bwMode="auto">
          <a:xfrm>
            <a:off x="1938630" y="3101620"/>
            <a:ext cx="1485560" cy="1432879"/>
          </a:xfrm>
          <a:prstGeom prst="ellipse">
            <a:avLst/>
          </a:prstGeom>
          <a:ln/>
          <a:extLst/>
        </p:spPr>
        <p:style>
          <a:lnRef idx="0">
            <a:schemeClr val="accent6"/>
          </a:lnRef>
          <a:fillRef idx="3">
            <a:schemeClr val="accent6"/>
          </a:fillRef>
          <a:effectRef idx="3">
            <a:schemeClr val="accent6"/>
          </a:effectRef>
          <a:fontRef idx="minor">
            <a:schemeClr val="lt1"/>
          </a:fontRef>
        </p:style>
        <p:txBody>
          <a:bodyPr wrap="none" rtlCol="0" anchor="ctr"/>
          <a:lstStyle/>
          <a:p>
            <a:pPr algn="l"/>
            <a:endParaRPr kumimoji="0" lang="ja-JP" altLang="en-US" sz="1800" dirty="0" smtClean="0">
              <a:latin typeface="Meiryo UI" panose="020B0604030504040204" pitchFamily="50" charset="-128"/>
              <a:ea typeface="Meiryo UI" panose="020B0604030504040204" pitchFamily="50" charset="-128"/>
            </a:endParaRPr>
          </a:p>
        </p:txBody>
      </p:sp>
      <p:sp>
        <p:nvSpPr>
          <p:cNvPr id="55" name="正方形/長方形 54"/>
          <p:cNvSpPr/>
          <p:nvPr/>
        </p:nvSpPr>
        <p:spPr bwMode="auto">
          <a:xfrm>
            <a:off x="2037385" y="3384118"/>
            <a:ext cx="1306520" cy="680269"/>
          </a:xfrm>
          <a:prstGeom prst="rect">
            <a:avLst/>
          </a:prstGeom>
          <a:noFill/>
          <a:ln w="9525">
            <a:noFill/>
            <a:miter lim="800000"/>
            <a:headEnd/>
            <a:tailEnd/>
          </a:ln>
          <a:effectLst/>
          <a:extLst/>
        </p:spPr>
        <p:txBody>
          <a:bodyPr wrap="none" rtlCol="0" anchor="ctr"/>
          <a:lstStyle/>
          <a:p>
            <a:pPr algn="l"/>
            <a:r>
              <a:rPr kumimoji="0" lang="ja-JP" altLang="en-US" b="1"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最大給付</a:t>
            </a:r>
            <a:endParaRPr kumimoji="0" lang="en-US" altLang="ja-JP" b="1"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endParaRPr>
          </a:p>
          <a:p>
            <a:pPr algn="l"/>
            <a:r>
              <a:rPr kumimoji="0" lang="en-US" altLang="ja-JP" sz="3000" b="1"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200</a:t>
            </a:r>
            <a:r>
              <a:rPr kumimoji="0" lang="ja-JP" altLang="en-US" b="1"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万円</a:t>
            </a:r>
          </a:p>
        </p:txBody>
      </p:sp>
      <p:sp>
        <p:nvSpPr>
          <p:cNvPr id="58" name="楕円 57"/>
          <p:cNvSpPr/>
          <p:nvPr/>
        </p:nvSpPr>
        <p:spPr bwMode="auto">
          <a:xfrm>
            <a:off x="5481073" y="3316711"/>
            <a:ext cx="1253409" cy="1252140"/>
          </a:xfrm>
          <a:prstGeom prst="ellipse">
            <a:avLst/>
          </a:prstGeom>
          <a:ln/>
          <a:extLst/>
        </p:spPr>
        <p:style>
          <a:lnRef idx="0">
            <a:schemeClr val="accent6"/>
          </a:lnRef>
          <a:fillRef idx="3">
            <a:schemeClr val="accent6"/>
          </a:fillRef>
          <a:effectRef idx="3">
            <a:schemeClr val="accent6"/>
          </a:effectRef>
          <a:fontRef idx="minor">
            <a:schemeClr val="lt1"/>
          </a:fontRef>
        </p:style>
        <p:txBody>
          <a:bodyPr wrap="none" rtlCol="0" anchor="ctr"/>
          <a:lstStyle/>
          <a:p>
            <a:pPr algn="l"/>
            <a:endParaRPr kumimoji="0" lang="ja-JP" altLang="en-US" sz="1800" dirty="0" smtClean="0">
              <a:latin typeface="Meiryo UI" panose="020B0604030504040204" pitchFamily="50" charset="-128"/>
              <a:ea typeface="Meiryo UI" panose="020B0604030504040204" pitchFamily="50" charset="-128"/>
            </a:endParaRPr>
          </a:p>
        </p:txBody>
      </p:sp>
      <p:sp>
        <p:nvSpPr>
          <p:cNvPr id="60" name="正方形/長方形 59"/>
          <p:cNvSpPr/>
          <p:nvPr/>
        </p:nvSpPr>
        <p:spPr bwMode="auto">
          <a:xfrm>
            <a:off x="2070842" y="3905094"/>
            <a:ext cx="1416779" cy="665745"/>
          </a:xfrm>
          <a:prstGeom prst="rect">
            <a:avLst/>
          </a:prstGeom>
          <a:noFill/>
          <a:ln w="9525">
            <a:noFill/>
            <a:miter lim="800000"/>
            <a:headEnd/>
            <a:tailEnd/>
          </a:ln>
          <a:effectLst/>
          <a:extLst/>
        </p:spPr>
        <p:txBody>
          <a:bodyPr wrap="none" rtlCol="0" anchor="ctr"/>
          <a:lstStyle/>
          <a:p>
            <a:pPr algn="l"/>
            <a:r>
              <a:rPr kumimoji="0" lang="en-US" altLang="ja-JP" sz="1300" b="1" dirty="0" smtClean="0">
                <a:ln w="3175">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a:t>
            </a:r>
            <a:r>
              <a:rPr kumimoji="0" lang="ja-JP" altLang="en-US" sz="1300" b="1" dirty="0" smtClean="0">
                <a:ln w="3175">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個人事業主は</a:t>
            </a:r>
            <a:endParaRPr kumimoji="0" lang="en-US" altLang="ja-JP" sz="1300" b="1" dirty="0" smtClean="0">
              <a:ln w="3175">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endParaRPr>
          </a:p>
          <a:p>
            <a:pPr algn="l"/>
            <a:r>
              <a:rPr kumimoji="0" lang="ja-JP" altLang="en-US" sz="1300" b="1" dirty="0" smtClean="0">
                <a:ln w="3175">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　</a:t>
            </a:r>
            <a:r>
              <a:rPr kumimoji="0" lang="en-US" altLang="ja-JP" sz="1300" b="1" dirty="0" smtClean="0">
                <a:ln w="3175">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100</a:t>
            </a:r>
            <a:r>
              <a:rPr kumimoji="0" lang="ja-JP" altLang="en-US" sz="1300" b="1" dirty="0" smtClean="0">
                <a:ln w="3175">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万円</a:t>
            </a:r>
          </a:p>
        </p:txBody>
      </p:sp>
      <p:sp>
        <p:nvSpPr>
          <p:cNvPr id="64" name="正方形/長方形 63"/>
          <p:cNvSpPr/>
          <p:nvPr/>
        </p:nvSpPr>
        <p:spPr bwMode="auto">
          <a:xfrm>
            <a:off x="5593305" y="3565528"/>
            <a:ext cx="1284766" cy="680269"/>
          </a:xfrm>
          <a:prstGeom prst="rect">
            <a:avLst/>
          </a:prstGeom>
          <a:noFill/>
          <a:ln w="9525">
            <a:noFill/>
            <a:miter lim="800000"/>
            <a:headEnd/>
            <a:tailEnd/>
          </a:ln>
          <a:effectLst/>
          <a:extLst/>
        </p:spPr>
        <p:txBody>
          <a:bodyPr wrap="none" rtlCol="0" anchor="ctr"/>
          <a:lstStyle/>
          <a:p>
            <a:pPr algn="l"/>
            <a:r>
              <a:rPr kumimoji="0" lang="ja-JP" altLang="en-US" b="1"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給付</a:t>
            </a:r>
            <a:endParaRPr kumimoji="0" lang="en-US" altLang="ja-JP" b="1"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endParaRPr>
          </a:p>
          <a:p>
            <a:pPr algn="l"/>
            <a:r>
              <a:rPr kumimoji="0" lang="en-US" altLang="ja-JP" sz="3000" b="1" dirty="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1</a:t>
            </a:r>
            <a:r>
              <a:rPr kumimoji="0" lang="en-US" altLang="ja-JP" sz="3000" b="1"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0</a:t>
            </a:r>
            <a:r>
              <a:rPr kumimoji="0" lang="ja-JP" altLang="en-US" b="1"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万円</a:t>
            </a:r>
          </a:p>
        </p:txBody>
      </p:sp>
      <p:sp>
        <p:nvSpPr>
          <p:cNvPr id="7" name="テキスト ボックス 6"/>
          <p:cNvSpPr txBox="1"/>
          <p:nvPr/>
        </p:nvSpPr>
        <p:spPr>
          <a:xfrm>
            <a:off x="30244" y="3566032"/>
            <a:ext cx="2508737" cy="692497"/>
          </a:xfrm>
          <a:prstGeom prst="rect">
            <a:avLst/>
          </a:prstGeom>
          <a:noFill/>
        </p:spPr>
        <p:txBody>
          <a:bodyPr wrap="square" rtlCol="0">
            <a:spAutoFit/>
          </a:bodyPr>
          <a:lstStyle/>
          <a:p>
            <a:r>
              <a:rPr kumimoji="1" lang="ja-JP" altLang="en-US" sz="1300" b="1" u="sng"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お問い合わせ先</a:t>
            </a:r>
            <a:endParaRPr kumimoji="1" lang="en-US" altLang="ja-JP" sz="1300" b="1" u="sng"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持続化給付金コールセンター</a:t>
            </a:r>
            <a:endParaRPr lang="en-US" altLang="ja-JP" sz="13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3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0120-115-570</a:t>
            </a:r>
            <a:endParaRPr kumimoji="1" lang="ja-JP" altLang="en-US" sz="13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正方形/長方形 65"/>
          <p:cNvSpPr/>
          <p:nvPr/>
        </p:nvSpPr>
        <p:spPr bwMode="auto">
          <a:xfrm>
            <a:off x="131387" y="1840522"/>
            <a:ext cx="2326233" cy="573427"/>
          </a:xfrm>
          <a:prstGeom prst="rect">
            <a:avLst/>
          </a:prstGeom>
          <a:noFill/>
          <a:ln w="9525">
            <a:noFill/>
            <a:miter lim="800000"/>
            <a:headEnd/>
            <a:tailEnd/>
          </a:ln>
          <a:effectLst/>
          <a:extLst/>
        </p:spPr>
        <p:txBody>
          <a:bodyPr wrap="none" rtlCol="0" anchor="ctr"/>
          <a:lstStyle/>
          <a:p>
            <a:pPr algn="l"/>
            <a:r>
              <a:rPr kumimoji="0" lang="ja-JP" altLang="en-US" sz="2800" b="1" dirty="0" smtClean="0">
                <a:solidFill>
                  <a:srgbClr val="3D4C20"/>
                </a:solidFill>
                <a:latin typeface="メイリオ" panose="020B0604030504040204" pitchFamily="50" charset="-128"/>
                <a:ea typeface="メイリオ" panose="020B0604030504040204" pitchFamily="50" charset="-128"/>
              </a:rPr>
              <a:t>持続化給付金</a:t>
            </a:r>
          </a:p>
        </p:txBody>
      </p:sp>
      <p:sp>
        <p:nvSpPr>
          <p:cNvPr id="72" name="正方形/長方形 71"/>
          <p:cNvSpPr/>
          <p:nvPr/>
        </p:nvSpPr>
        <p:spPr bwMode="auto">
          <a:xfrm>
            <a:off x="5797484" y="1969269"/>
            <a:ext cx="939121" cy="881044"/>
          </a:xfrm>
          <a:prstGeom prst="rect">
            <a:avLst/>
          </a:prstGeom>
          <a:noFill/>
          <a:ln w="9525">
            <a:noFill/>
            <a:miter lim="800000"/>
            <a:headEnd/>
            <a:tailEnd/>
          </a:ln>
          <a:effectLst/>
          <a:extLst/>
        </p:spPr>
        <p:txBody>
          <a:bodyPr wrap="none" rtlCol="0" anchor="ctr"/>
          <a:lstStyle/>
          <a:p>
            <a:pPr algn="l"/>
            <a:r>
              <a:rPr kumimoji="0" lang="ja-JP" altLang="en-US" sz="6600" b="1" dirty="0">
                <a:solidFill>
                  <a:srgbClr val="D4E6B0"/>
                </a:solidFill>
                <a:latin typeface="メイリオ" panose="020B0604030504040204" pitchFamily="50" charset="-128"/>
                <a:ea typeface="メイリオ" panose="020B0604030504040204" pitchFamily="50" charset="-128"/>
              </a:rPr>
              <a:t>県</a:t>
            </a:r>
            <a:endParaRPr kumimoji="0" lang="ja-JP" altLang="en-US" sz="6600" b="1" dirty="0" smtClean="0">
              <a:solidFill>
                <a:srgbClr val="D4E6B0"/>
              </a:solidFill>
              <a:latin typeface="メイリオ" panose="020B0604030504040204" pitchFamily="50" charset="-128"/>
              <a:ea typeface="メイリオ" panose="020B0604030504040204" pitchFamily="50" charset="-128"/>
            </a:endParaRPr>
          </a:p>
        </p:txBody>
      </p:sp>
      <p:sp>
        <p:nvSpPr>
          <p:cNvPr id="73" name="正方形/長方形 72"/>
          <p:cNvSpPr/>
          <p:nvPr/>
        </p:nvSpPr>
        <p:spPr bwMode="auto">
          <a:xfrm>
            <a:off x="3557115" y="1918030"/>
            <a:ext cx="3210079" cy="508590"/>
          </a:xfrm>
          <a:prstGeom prst="rect">
            <a:avLst/>
          </a:prstGeom>
          <a:noFill/>
          <a:ln w="9525">
            <a:noFill/>
            <a:miter lim="800000"/>
            <a:headEnd/>
            <a:tailEnd/>
          </a:ln>
          <a:effectLst/>
          <a:extLst/>
        </p:spPr>
        <p:txBody>
          <a:bodyPr wrap="none" rtlCol="0" anchor="ctr"/>
          <a:lstStyle/>
          <a:p>
            <a:pPr algn="l"/>
            <a:r>
              <a:rPr kumimoji="0" lang="ja-JP" altLang="en-US" sz="2100" b="1" dirty="0" smtClean="0">
                <a:solidFill>
                  <a:srgbClr val="3D4C20"/>
                </a:solidFill>
                <a:latin typeface="メイリオ" panose="020B0604030504040204" pitchFamily="50" charset="-128"/>
                <a:ea typeface="メイリオ" panose="020B0604030504040204" pitchFamily="50" charset="-128"/>
              </a:rPr>
              <a:t>安心安全な島づくり</a:t>
            </a:r>
            <a:endParaRPr kumimoji="0" lang="en-US" altLang="ja-JP" sz="2100" b="1" dirty="0" smtClean="0">
              <a:solidFill>
                <a:srgbClr val="3D4C20"/>
              </a:solidFill>
              <a:latin typeface="メイリオ" panose="020B0604030504040204" pitchFamily="50" charset="-128"/>
              <a:ea typeface="メイリオ" panose="020B0604030504040204" pitchFamily="50" charset="-128"/>
            </a:endParaRPr>
          </a:p>
          <a:p>
            <a:pPr algn="l"/>
            <a:r>
              <a:rPr kumimoji="0" lang="ja-JP" altLang="en-US" sz="2100" b="1" dirty="0" smtClean="0">
                <a:solidFill>
                  <a:srgbClr val="3D4C20"/>
                </a:solidFill>
                <a:latin typeface="メイリオ" panose="020B0604030504040204" pitchFamily="50" charset="-128"/>
                <a:ea typeface="メイリオ" panose="020B0604030504040204" pitchFamily="50" charset="-128"/>
              </a:rPr>
              <a:t>応援プロジェクト</a:t>
            </a:r>
          </a:p>
        </p:txBody>
      </p:sp>
      <p:sp>
        <p:nvSpPr>
          <p:cNvPr id="78" name="正方形/長方形 77"/>
          <p:cNvSpPr/>
          <p:nvPr/>
        </p:nvSpPr>
        <p:spPr bwMode="auto">
          <a:xfrm>
            <a:off x="2209035" y="7638742"/>
            <a:ext cx="939121" cy="881044"/>
          </a:xfrm>
          <a:prstGeom prst="rect">
            <a:avLst/>
          </a:prstGeom>
          <a:noFill/>
          <a:ln w="9525">
            <a:noFill/>
            <a:miter lim="800000"/>
            <a:headEnd/>
            <a:tailEnd/>
          </a:ln>
          <a:effectLst/>
          <a:extLst/>
        </p:spPr>
        <p:txBody>
          <a:bodyPr wrap="none" rtlCol="0" anchor="ctr"/>
          <a:lstStyle/>
          <a:p>
            <a:pPr algn="l"/>
            <a:r>
              <a:rPr kumimoji="0" lang="ja-JP" altLang="en-US" sz="6600" b="1" dirty="0" smtClean="0">
                <a:solidFill>
                  <a:srgbClr val="D4E6B0"/>
                </a:solidFill>
                <a:latin typeface="メイリオ" panose="020B0604030504040204" pitchFamily="50" charset="-128"/>
                <a:ea typeface="メイリオ" panose="020B0604030504040204" pitchFamily="50" charset="-128"/>
              </a:rPr>
              <a:t>国</a:t>
            </a:r>
          </a:p>
        </p:txBody>
      </p:sp>
      <p:sp>
        <p:nvSpPr>
          <p:cNvPr id="77" name="角丸四角形 76"/>
          <p:cNvSpPr/>
          <p:nvPr/>
        </p:nvSpPr>
        <p:spPr bwMode="auto">
          <a:xfrm>
            <a:off x="3568453" y="7581399"/>
            <a:ext cx="3253330" cy="2270663"/>
          </a:xfrm>
          <a:prstGeom prst="roundRect">
            <a:avLst/>
          </a:prstGeom>
          <a:solidFill>
            <a:schemeClr val="bg1"/>
          </a:solidFill>
          <a:ln w="9525">
            <a:noFill/>
            <a:miter lim="800000"/>
            <a:headEnd/>
            <a:tailEnd/>
          </a:ln>
          <a:effectLst/>
          <a:extLst/>
        </p:spPr>
        <p:txBody>
          <a:bodyPr wrap="none" rtlCol="0" anchor="ctr"/>
          <a:lstStyle/>
          <a:p>
            <a:pPr algn="l"/>
            <a:endParaRPr kumimoji="0" lang="ja-JP" altLang="en-US" sz="1800" dirty="0" smtClean="0">
              <a:latin typeface="Meiryo UI" panose="020B0604030504040204" pitchFamily="50" charset="-128"/>
              <a:ea typeface="Meiryo UI" panose="020B0604030504040204" pitchFamily="50" charset="-128"/>
            </a:endParaRPr>
          </a:p>
        </p:txBody>
      </p:sp>
      <p:sp>
        <p:nvSpPr>
          <p:cNvPr id="81" name="正方形/長方形 80"/>
          <p:cNvSpPr/>
          <p:nvPr/>
        </p:nvSpPr>
        <p:spPr bwMode="auto">
          <a:xfrm>
            <a:off x="5877659" y="7638742"/>
            <a:ext cx="939121" cy="881044"/>
          </a:xfrm>
          <a:prstGeom prst="rect">
            <a:avLst/>
          </a:prstGeom>
          <a:noFill/>
          <a:ln w="9525">
            <a:noFill/>
            <a:miter lim="800000"/>
            <a:headEnd/>
            <a:tailEnd/>
          </a:ln>
          <a:effectLst/>
          <a:extLst/>
        </p:spPr>
        <p:txBody>
          <a:bodyPr wrap="none" rtlCol="0" anchor="ctr"/>
          <a:lstStyle/>
          <a:p>
            <a:pPr algn="l"/>
            <a:r>
              <a:rPr kumimoji="0" lang="ja-JP" altLang="en-US" sz="6000" b="1" dirty="0">
                <a:solidFill>
                  <a:srgbClr val="D4E6B0"/>
                </a:solidFill>
                <a:latin typeface="メイリオ" panose="020B0604030504040204" pitchFamily="50" charset="-128"/>
                <a:ea typeface="メイリオ" panose="020B0604030504040204" pitchFamily="50" charset="-128"/>
              </a:rPr>
              <a:t>県</a:t>
            </a:r>
            <a:endParaRPr kumimoji="0" lang="ja-JP" altLang="en-US" sz="6000" b="1" dirty="0" smtClean="0">
              <a:solidFill>
                <a:srgbClr val="D4E6B0"/>
              </a:solidFill>
              <a:latin typeface="メイリオ" panose="020B0604030504040204" pitchFamily="50" charset="-128"/>
              <a:ea typeface="メイリオ" panose="020B0604030504040204" pitchFamily="50" charset="-128"/>
            </a:endParaRPr>
          </a:p>
        </p:txBody>
      </p:sp>
      <p:sp>
        <p:nvSpPr>
          <p:cNvPr id="83" name="正方形/長方形 82"/>
          <p:cNvSpPr/>
          <p:nvPr/>
        </p:nvSpPr>
        <p:spPr bwMode="auto">
          <a:xfrm>
            <a:off x="127970" y="7689095"/>
            <a:ext cx="2326233" cy="573427"/>
          </a:xfrm>
          <a:prstGeom prst="rect">
            <a:avLst/>
          </a:prstGeom>
          <a:noFill/>
          <a:ln w="9525">
            <a:noFill/>
            <a:miter lim="800000"/>
            <a:headEnd/>
            <a:tailEnd/>
          </a:ln>
          <a:effectLst/>
          <a:extLst/>
        </p:spPr>
        <p:txBody>
          <a:bodyPr wrap="none" rtlCol="0" anchor="ctr"/>
          <a:lstStyle/>
          <a:p>
            <a:pPr algn="l"/>
            <a:r>
              <a:rPr kumimoji="0" lang="ja-JP" altLang="en-US" sz="2700" b="1" dirty="0" smtClean="0">
                <a:solidFill>
                  <a:srgbClr val="3D4C20"/>
                </a:solidFill>
                <a:latin typeface="メイリオ" panose="020B0604030504040204" pitchFamily="50" charset="-128"/>
                <a:ea typeface="メイリオ" panose="020B0604030504040204" pitchFamily="50" charset="-128"/>
              </a:rPr>
              <a:t>雇用調整</a:t>
            </a:r>
            <a:r>
              <a:rPr kumimoji="0" lang="ja-JP" altLang="en-US" sz="2700" b="1" dirty="0">
                <a:solidFill>
                  <a:srgbClr val="3D4C20"/>
                </a:solidFill>
                <a:latin typeface="メイリオ" panose="020B0604030504040204" pitchFamily="50" charset="-128"/>
                <a:ea typeface="メイリオ" panose="020B0604030504040204" pitchFamily="50" charset="-128"/>
              </a:rPr>
              <a:t>助成金</a:t>
            </a:r>
            <a:endParaRPr kumimoji="0" lang="ja-JP" altLang="en-US" sz="2700" b="1" dirty="0" smtClean="0">
              <a:solidFill>
                <a:srgbClr val="3D4C20"/>
              </a:solidFill>
              <a:latin typeface="メイリオ" panose="020B0604030504040204" pitchFamily="50" charset="-128"/>
              <a:ea typeface="メイリオ" panose="020B0604030504040204" pitchFamily="50" charset="-128"/>
            </a:endParaRPr>
          </a:p>
        </p:txBody>
      </p:sp>
      <p:sp>
        <p:nvSpPr>
          <p:cNvPr id="85" name="正方形/長方形 84"/>
          <p:cNvSpPr/>
          <p:nvPr/>
        </p:nvSpPr>
        <p:spPr bwMode="auto">
          <a:xfrm>
            <a:off x="3806469" y="7691732"/>
            <a:ext cx="2326233" cy="573427"/>
          </a:xfrm>
          <a:prstGeom prst="rect">
            <a:avLst/>
          </a:prstGeom>
          <a:noFill/>
          <a:ln w="9525">
            <a:noFill/>
            <a:miter lim="800000"/>
            <a:headEnd/>
            <a:tailEnd/>
          </a:ln>
          <a:effectLst/>
          <a:extLst/>
        </p:spPr>
        <p:txBody>
          <a:bodyPr wrap="none" rtlCol="0" anchor="ctr"/>
          <a:lstStyle/>
          <a:p>
            <a:pPr algn="l"/>
            <a:r>
              <a:rPr kumimoji="0" lang="ja-JP" altLang="en-US" b="1" dirty="0" smtClean="0">
                <a:solidFill>
                  <a:srgbClr val="3D4C20"/>
                </a:solidFill>
                <a:latin typeface="メイリオ" panose="020B0604030504040204" pitchFamily="50" charset="-128"/>
                <a:ea typeface="メイリオ" panose="020B0604030504040204" pitchFamily="50" charset="-128"/>
              </a:rPr>
              <a:t>沖縄県</a:t>
            </a:r>
            <a:endParaRPr kumimoji="0" lang="en-US" altLang="ja-JP" b="1" dirty="0" smtClean="0">
              <a:solidFill>
                <a:srgbClr val="3D4C20"/>
              </a:solidFill>
              <a:latin typeface="メイリオ" panose="020B0604030504040204" pitchFamily="50" charset="-128"/>
              <a:ea typeface="メイリオ" panose="020B0604030504040204" pitchFamily="50" charset="-128"/>
            </a:endParaRPr>
          </a:p>
          <a:p>
            <a:pPr algn="l"/>
            <a:r>
              <a:rPr kumimoji="0" lang="ja-JP" altLang="en-US" sz="2800" b="1" dirty="0" smtClean="0">
                <a:solidFill>
                  <a:srgbClr val="3D4C20"/>
                </a:solidFill>
                <a:latin typeface="メイリオ" panose="020B0604030504040204" pitchFamily="50" charset="-128"/>
                <a:ea typeface="メイリオ" panose="020B0604030504040204" pitchFamily="50" charset="-128"/>
              </a:rPr>
              <a:t>雇用継続助成金　</a:t>
            </a:r>
          </a:p>
        </p:txBody>
      </p:sp>
      <p:sp>
        <p:nvSpPr>
          <p:cNvPr id="9" name="二等辺三角形 8"/>
          <p:cNvSpPr/>
          <p:nvPr/>
        </p:nvSpPr>
        <p:spPr bwMode="auto">
          <a:xfrm rot="5400000">
            <a:off x="2356503" y="8456093"/>
            <a:ext cx="2259994" cy="582014"/>
          </a:xfrm>
          <a:prstGeom prst="triangle">
            <a:avLst>
              <a:gd name="adj" fmla="val 46659"/>
            </a:avLst>
          </a:prstGeom>
          <a:solidFill>
            <a:srgbClr val="698335">
              <a:alpha val="50000"/>
            </a:srgbClr>
          </a:solidFill>
          <a:ln>
            <a:noFill/>
          </a:ln>
          <a:extLst/>
        </p:spPr>
        <p:style>
          <a:lnRef idx="0">
            <a:scrgbClr r="0" g="0" b="0"/>
          </a:lnRef>
          <a:fillRef idx="0">
            <a:scrgbClr r="0" g="0" b="0"/>
          </a:fillRef>
          <a:effectRef idx="0">
            <a:scrgbClr r="0" g="0" b="0"/>
          </a:effectRef>
          <a:fontRef idx="minor">
            <a:schemeClr val="lt1"/>
          </a:fontRef>
        </p:style>
        <p:txBody>
          <a:bodyPr wrap="none" rtlCol="0" anchor="ctr"/>
          <a:lstStyle/>
          <a:p>
            <a:pPr algn="l"/>
            <a:endParaRPr kumimoji="0" lang="ja-JP" altLang="en-US" sz="1800" dirty="0" smtClean="0">
              <a:latin typeface="Meiryo UI" panose="020B0604030504040204" pitchFamily="50" charset="-128"/>
              <a:ea typeface="Meiryo UI" panose="020B0604030504040204" pitchFamily="50" charset="-128"/>
            </a:endParaRPr>
          </a:p>
        </p:txBody>
      </p:sp>
      <p:sp>
        <p:nvSpPr>
          <p:cNvPr id="86" name="正方形/長方形 85"/>
          <p:cNvSpPr/>
          <p:nvPr/>
        </p:nvSpPr>
        <p:spPr bwMode="auto">
          <a:xfrm>
            <a:off x="2830329" y="8280666"/>
            <a:ext cx="1372647" cy="984481"/>
          </a:xfrm>
          <a:prstGeom prst="rect">
            <a:avLst/>
          </a:prstGeom>
          <a:noFill/>
          <a:ln w="9525">
            <a:noFill/>
            <a:miter lim="800000"/>
            <a:headEnd/>
            <a:tailEnd/>
          </a:ln>
          <a:effectLst/>
          <a:extLst/>
        </p:spPr>
        <p:txBody>
          <a:bodyPr wrap="none" rtlCol="0" anchor="ctr"/>
          <a:lstStyle/>
          <a:p>
            <a:pPr algn="l"/>
            <a:endParaRPr kumimoji="0" lang="en-US" altLang="ja-JP" sz="8800" b="1" dirty="0" smtClean="0">
              <a:ln w="28575">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endParaRPr>
          </a:p>
          <a:p>
            <a:pPr algn="l"/>
            <a:r>
              <a:rPr kumimoji="0" lang="ja-JP" altLang="en-US" sz="8800" b="1" dirty="0" smtClean="0">
                <a:ln w="28575">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a:t>
            </a:r>
            <a:endParaRPr kumimoji="0" lang="en-US" altLang="ja-JP" sz="8800" b="1" dirty="0" smtClean="0">
              <a:ln w="28575">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endParaRPr>
          </a:p>
          <a:p>
            <a:pPr algn="l"/>
            <a:endParaRPr kumimoji="0" lang="ja-JP" altLang="en-US" sz="8800" b="1" dirty="0" smtClean="0">
              <a:ln w="28575">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endParaRPr>
          </a:p>
        </p:txBody>
      </p:sp>
      <p:sp>
        <p:nvSpPr>
          <p:cNvPr id="87" name="正方形/長方形 86"/>
          <p:cNvSpPr/>
          <p:nvPr/>
        </p:nvSpPr>
        <p:spPr bwMode="auto">
          <a:xfrm>
            <a:off x="2780360" y="9046448"/>
            <a:ext cx="1372647" cy="984481"/>
          </a:xfrm>
          <a:prstGeom prst="rect">
            <a:avLst/>
          </a:prstGeom>
          <a:noFill/>
          <a:ln w="9525">
            <a:noFill/>
            <a:miter lim="800000"/>
            <a:headEnd/>
            <a:tailEnd/>
          </a:ln>
          <a:effectLst/>
          <a:extLst/>
        </p:spPr>
        <p:txBody>
          <a:bodyPr vert="eaVert" wrap="none" rtlCol="0" anchor="ctr"/>
          <a:lstStyle/>
          <a:p>
            <a:pPr algn="l"/>
            <a:endParaRPr kumimoji="0" lang="en-US" altLang="ja-JP" sz="2800" b="1" dirty="0" smtClean="0">
              <a:ln w="9525">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endParaRPr>
          </a:p>
          <a:p>
            <a:pPr algn="l"/>
            <a:r>
              <a:rPr kumimoji="0" lang="ja-JP" altLang="en-US" sz="2000" b="1" dirty="0">
                <a:ln w="9525">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上乗</a:t>
            </a:r>
            <a:r>
              <a:rPr kumimoji="0" lang="ja-JP" altLang="en-US" sz="2000" b="1" dirty="0" smtClean="0">
                <a:ln w="9525">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せ</a:t>
            </a:r>
            <a:endParaRPr kumimoji="0" lang="en-US" altLang="ja-JP" sz="2000" b="1" dirty="0" smtClean="0">
              <a:ln w="9525">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endParaRPr>
          </a:p>
          <a:p>
            <a:pPr algn="l"/>
            <a:endParaRPr kumimoji="0" lang="ja-JP" altLang="en-US" sz="2800" b="1" dirty="0" smtClean="0">
              <a:ln w="9525">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endParaRPr>
          </a:p>
        </p:txBody>
      </p:sp>
      <p:sp>
        <p:nvSpPr>
          <p:cNvPr id="93" name="テキスト ボックス 92"/>
          <p:cNvSpPr txBox="1"/>
          <p:nvPr/>
        </p:nvSpPr>
        <p:spPr>
          <a:xfrm>
            <a:off x="1172863" y="9008938"/>
            <a:ext cx="2508737" cy="892552"/>
          </a:xfrm>
          <a:prstGeom prst="rect">
            <a:avLst/>
          </a:prstGeom>
          <a:noFill/>
        </p:spPr>
        <p:txBody>
          <a:bodyPr wrap="square" rtlCol="0">
            <a:spAutoFit/>
          </a:bodyPr>
          <a:lstStyle/>
          <a:p>
            <a:r>
              <a:rPr kumimoji="1" lang="ja-JP" altLang="en-US" sz="1300" b="1" u="sng"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お問い合わせ先</a:t>
            </a:r>
            <a:endParaRPr kumimoji="1" lang="en-US" altLang="ja-JP" sz="1300" b="1" u="sng"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zh-TW" altLang="en-US" sz="13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沖縄</a:t>
            </a:r>
            <a:r>
              <a:rPr lang="zh-TW" altLang="en-US" sz="13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労働局職業</a:t>
            </a:r>
            <a:r>
              <a:rPr lang="zh-TW" altLang="en-US" sz="13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対策課</a:t>
            </a:r>
            <a:endParaRPr lang="en-US" altLang="zh-TW" sz="13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3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098-868-3701</a:t>
            </a:r>
          </a:p>
          <a:p>
            <a:r>
              <a:rPr kumimoji="1" lang="ja-JP" altLang="en-US" sz="13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○各ハローワーク</a:t>
            </a:r>
          </a:p>
        </p:txBody>
      </p:sp>
      <p:sp>
        <p:nvSpPr>
          <p:cNvPr id="94" name="テキスト ボックス 93"/>
          <p:cNvSpPr txBox="1"/>
          <p:nvPr/>
        </p:nvSpPr>
        <p:spPr>
          <a:xfrm>
            <a:off x="3872180" y="8265159"/>
            <a:ext cx="2880526" cy="923330"/>
          </a:xfrm>
          <a:prstGeom prst="rect">
            <a:avLst/>
          </a:prstGeom>
          <a:noFill/>
        </p:spPr>
        <p:txBody>
          <a:bodyPr wrap="square" rtlCol="0">
            <a:spAutoFit/>
          </a:bodyPr>
          <a:lstStyle/>
          <a:p>
            <a:pPr marL="182563" indent="-182563"/>
            <a:r>
              <a:rPr lang="ja-JP" altLang="en-US"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t>■国の雇用調整助成金の支給決定を受けた事業主を対象に上乗せ助成</a:t>
            </a:r>
            <a:endParaRPr lang="en-US" altLang="ja-JP"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0" name="テキスト ボックス 69"/>
          <p:cNvSpPr txBox="1"/>
          <p:nvPr/>
        </p:nvSpPr>
        <p:spPr>
          <a:xfrm>
            <a:off x="10668" y="2409257"/>
            <a:ext cx="3239316" cy="1477328"/>
          </a:xfrm>
          <a:prstGeom prst="rect">
            <a:avLst/>
          </a:prstGeom>
          <a:noFill/>
        </p:spPr>
        <p:txBody>
          <a:bodyPr wrap="square" rtlCol="0">
            <a:spAutoFit/>
          </a:bodyPr>
          <a:lstStyle/>
          <a:p>
            <a:pPr indent="-266700"/>
            <a:r>
              <a:rPr lang="ja-JP" altLang="en-US"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t>■ひと月の売上が前年の</a:t>
            </a:r>
            <a:endParaRPr lang="en-US" altLang="ja-JP"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endParaRPr>
          </a:p>
          <a:p>
            <a:pPr indent="-266700"/>
            <a:r>
              <a:rPr lang="ja-JP" altLang="en-US"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t>　同時期に比べ</a:t>
            </a:r>
            <a:r>
              <a:rPr lang="en-US" altLang="ja-JP"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t>50</a:t>
            </a:r>
            <a:r>
              <a:rPr lang="ja-JP" altLang="en-US"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t>％以上</a:t>
            </a:r>
            <a:endParaRPr lang="en-US" altLang="ja-JP"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endParaRPr>
          </a:p>
          <a:p>
            <a:pPr indent="-266700"/>
            <a:r>
              <a:rPr lang="ja-JP" altLang="en-US"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t>　減少している事業者</a:t>
            </a:r>
            <a:endParaRPr lang="en-US" altLang="ja-JP" b="1" dirty="0">
              <a:solidFill>
                <a:srgbClr val="3B6D2D"/>
              </a:solidFill>
              <a:latin typeface="Meiryo UI" panose="020B0604030504040204" pitchFamily="50" charset="-128"/>
              <a:ea typeface="Meiryo UI" panose="020B0604030504040204" pitchFamily="50" charset="-128"/>
              <a:cs typeface="Meiryo UI" panose="020B0604030504040204" pitchFamily="50" charset="-128"/>
            </a:endParaRPr>
          </a:p>
          <a:p>
            <a:pPr indent="-266700"/>
            <a:r>
              <a:rPr lang="ja-JP" altLang="en-US"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t>　への給付金</a:t>
            </a:r>
            <a:endParaRPr lang="en-US" altLang="ja-JP"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endParaRPr>
          </a:p>
          <a:p>
            <a:pPr indent="-266700">
              <a:spcAft>
                <a:spcPts val="600"/>
              </a:spcAft>
            </a:pPr>
            <a:endParaRPr lang="ja-JP" altLang="en-US" dirty="0" smtClean="0">
              <a:solidFill>
                <a:srgbClr val="3B6D2D"/>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71" name="正方形/長方形 70"/>
          <p:cNvSpPr/>
          <p:nvPr/>
        </p:nvSpPr>
        <p:spPr bwMode="auto">
          <a:xfrm>
            <a:off x="108665" y="5146092"/>
            <a:ext cx="3261669" cy="351128"/>
          </a:xfrm>
          <a:prstGeom prst="rect">
            <a:avLst/>
          </a:prstGeom>
          <a:noFill/>
          <a:ln w="9525">
            <a:noFill/>
            <a:miter lim="800000"/>
            <a:headEnd/>
            <a:tailEnd/>
          </a:ln>
          <a:effectLst/>
          <a:extLst/>
        </p:spPr>
        <p:txBody>
          <a:bodyPr wrap="none" rtlCol="0" anchor="ctr"/>
          <a:lstStyle/>
          <a:p>
            <a:pPr algn="l"/>
            <a:r>
              <a:rPr kumimoji="0" lang="ja-JP" altLang="en-US" sz="2400" b="1" dirty="0" smtClean="0">
                <a:solidFill>
                  <a:srgbClr val="3D4C20"/>
                </a:solidFill>
                <a:latin typeface="メイリオ" panose="020B0604030504040204" pitchFamily="50" charset="-128"/>
                <a:ea typeface="メイリオ" panose="020B0604030504040204" pitchFamily="50" charset="-128"/>
              </a:rPr>
              <a:t>家賃支援給付金</a:t>
            </a:r>
          </a:p>
        </p:txBody>
      </p:sp>
      <p:sp>
        <p:nvSpPr>
          <p:cNvPr id="102" name="テキスト ボックス 101"/>
          <p:cNvSpPr txBox="1"/>
          <p:nvPr/>
        </p:nvSpPr>
        <p:spPr>
          <a:xfrm>
            <a:off x="3520921" y="3579841"/>
            <a:ext cx="2508737" cy="892552"/>
          </a:xfrm>
          <a:prstGeom prst="rect">
            <a:avLst/>
          </a:prstGeom>
          <a:noFill/>
        </p:spPr>
        <p:txBody>
          <a:bodyPr wrap="square" rtlCol="0">
            <a:spAutoFit/>
          </a:bodyPr>
          <a:lstStyle/>
          <a:p>
            <a:r>
              <a:rPr kumimoji="1" lang="ja-JP" altLang="en-US" sz="1300" b="1" u="sng"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お問い合わせ先</a:t>
            </a:r>
            <a:endParaRPr kumimoji="1" lang="en-US" altLang="ja-JP" sz="1300" b="1" u="sng"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沖縄県感染症対策奨励金</a:t>
            </a:r>
            <a:endParaRPr lang="en-US" altLang="ja-JP" sz="13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コール</a:t>
            </a:r>
            <a:r>
              <a:rPr lang="ja-JP" altLang="en-US" sz="13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センタ</a:t>
            </a:r>
            <a:r>
              <a:rPr lang="ja-JP" altLang="en-US" sz="13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ー</a:t>
            </a:r>
            <a:endParaRPr lang="en-US" altLang="ja-JP" sz="13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3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098-987-4507</a:t>
            </a:r>
            <a:endParaRPr kumimoji="1" lang="ja-JP" altLang="en-US" sz="13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3" name="テキスト ボックス 102"/>
          <p:cNvSpPr txBox="1"/>
          <p:nvPr/>
        </p:nvSpPr>
        <p:spPr>
          <a:xfrm>
            <a:off x="153031" y="6225788"/>
            <a:ext cx="5484182" cy="523220"/>
          </a:xfrm>
          <a:prstGeom prst="rect">
            <a:avLst/>
          </a:prstGeom>
          <a:noFill/>
        </p:spPr>
        <p:txBody>
          <a:bodyPr wrap="square" rtlCol="0">
            <a:spAutoFit/>
          </a:bodyPr>
          <a:lstStyle/>
          <a:p>
            <a:pPr indent="-266700">
              <a:spcAft>
                <a:spcPts val="600"/>
              </a:spcAft>
            </a:pPr>
            <a:r>
              <a:rPr lang="ja-JP" altLang="en-US" sz="1600"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t>■月額家賃負担のうち最大</a:t>
            </a:r>
            <a:r>
              <a:rPr lang="en-US" altLang="ja-JP" sz="1600"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t>100</a:t>
            </a:r>
            <a:r>
              <a:rPr lang="ja-JP" altLang="en-US" sz="1600"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t>万円を６か月分支給</a:t>
            </a:r>
            <a:r>
              <a:rPr lang="en-US" altLang="ja-JP" sz="1600"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600"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br>
            <a:r>
              <a:rPr lang="ja-JP" altLang="en-US" sz="1200"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t>給付額の詳細な算定方法はお問い合わせください。</a:t>
            </a:r>
            <a:endParaRPr lang="en-US" altLang="ja-JP" sz="1200"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6" name="テキスト ボックス 75"/>
          <p:cNvSpPr txBox="1"/>
          <p:nvPr/>
        </p:nvSpPr>
        <p:spPr>
          <a:xfrm>
            <a:off x="332656" y="6681192"/>
            <a:ext cx="4955748" cy="292388"/>
          </a:xfrm>
          <a:prstGeom prst="rect">
            <a:avLst/>
          </a:prstGeom>
          <a:noFill/>
        </p:spPr>
        <p:txBody>
          <a:bodyPr wrap="square" rtlCol="0">
            <a:spAutoFit/>
          </a:bodyPr>
          <a:lstStyle/>
          <a:p>
            <a:r>
              <a:rPr kumimoji="1" lang="ja-JP" altLang="en-US" sz="1300" b="1" u="sng"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お問い合わせ先</a:t>
            </a:r>
            <a:r>
              <a:rPr lang="ja-JP" altLang="en-US" sz="13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家賃</a:t>
            </a:r>
            <a:r>
              <a:rPr lang="ja-JP" altLang="en-US" sz="13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支援給付</a:t>
            </a:r>
            <a:r>
              <a:rPr lang="ja-JP" altLang="en-US" sz="13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金コールセンター </a:t>
            </a:r>
            <a:r>
              <a:rPr lang="en-US" altLang="ja-JP" sz="13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0120-653-930</a:t>
            </a:r>
            <a:endParaRPr kumimoji="1" lang="ja-JP" altLang="en-US" sz="13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5" name="テキスト ボックス 104"/>
          <p:cNvSpPr txBox="1"/>
          <p:nvPr/>
        </p:nvSpPr>
        <p:spPr>
          <a:xfrm>
            <a:off x="4664679" y="9229055"/>
            <a:ext cx="2508737" cy="692497"/>
          </a:xfrm>
          <a:prstGeom prst="rect">
            <a:avLst/>
          </a:prstGeom>
          <a:noFill/>
        </p:spPr>
        <p:txBody>
          <a:bodyPr wrap="square" rtlCol="0">
            <a:spAutoFit/>
          </a:bodyPr>
          <a:lstStyle/>
          <a:p>
            <a:r>
              <a:rPr kumimoji="1" lang="ja-JP" altLang="en-US" sz="1300" b="1" u="sng"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お問い合わせ先</a:t>
            </a:r>
            <a:endParaRPr kumimoji="1" lang="en-US" altLang="ja-JP" sz="1300" b="1" u="sng"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グッジョブ</a:t>
            </a:r>
            <a:r>
              <a:rPr lang="ja-JP" altLang="en-US" sz="13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相談</a:t>
            </a:r>
            <a:r>
              <a:rPr lang="ja-JP" altLang="en-US" sz="13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ステーション</a:t>
            </a:r>
            <a:endParaRPr lang="en-US" altLang="ja-JP" sz="13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300" b="1"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098-941-2044</a:t>
            </a:r>
          </a:p>
        </p:txBody>
      </p:sp>
      <p:sp>
        <p:nvSpPr>
          <p:cNvPr id="106" name="テキスト ボックス 105"/>
          <p:cNvSpPr txBox="1"/>
          <p:nvPr/>
        </p:nvSpPr>
        <p:spPr>
          <a:xfrm>
            <a:off x="3463618" y="2502971"/>
            <a:ext cx="2845702" cy="923330"/>
          </a:xfrm>
          <a:prstGeom prst="rect">
            <a:avLst/>
          </a:prstGeom>
          <a:noFill/>
        </p:spPr>
        <p:txBody>
          <a:bodyPr wrap="square" rtlCol="0">
            <a:spAutoFit/>
          </a:bodyPr>
          <a:lstStyle/>
          <a:p>
            <a:pPr indent="-266700"/>
            <a:r>
              <a:rPr lang="ja-JP" altLang="en-US"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t>■新型コロナ感染症防止</a:t>
            </a:r>
            <a:endParaRPr lang="en-US" altLang="ja-JP"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endParaRPr>
          </a:p>
          <a:p>
            <a:pPr indent="-266700"/>
            <a:r>
              <a:rPr lang="ja-JP" altLang="en-US"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t>　に取り組む中小企業・</a:t>
            </a:r>
            <a:endParaRPr lang="en-US" altLang="ja-JP"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endParaRPr>
          </a:p>
          <a:p>
            <a:pPr indent="-266700"/>
            <a:r>
              <a:rPr lang="ja-JP" altLang="en-US"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t>　個人事業主等への奨励金</a:t>
            </a:r>
            <a:endParaRPr lang="en-US" altLang="ja-JP"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0" name="正方形/長方形 99"/>
          <p:cNvSpPr/>
          <p:nvPr/>
        </p:nvSpPr>
        <p:spPr bwMode="auto">
          <a:xfrm>
            <a:off x="5672181" y="5114501"/>
            <a:ext cx="898367" cy="826140"/>
          </a:xfrm>
          <a:prstGeom prst="rect">
            <a:avLst/>
          </a:prstGeom>
          <a:noFill/>
          <a:ln w="9525">
            <a:noFill/>
            <a:miter lim="800000"/>
            <a:headEnd/>
            <a:tailEnd/>
          </a:ln>
          <a:effectLst/>
          <a:extLst/>
        </p:spPr>
        <p:txBody>
          <a:bodyPr wrap="none" rtlCol="0" anchor="ctr"/>
          <a:lstStyle/>
          <a:p>
            <a:pPr algn="l"/>
            <a:r>
              <a:rPr kumimoji="0" lang="ja-JP" altLang="en-US" sz="6000" b="1" dirty="0" smtClean="0">
                <a:solidFill>
                  <a:srgbClr val="D4E6B0"/>
                </a:solidFill>
                <a:latin typeface="メイリオ" panose="020B0604030504040204" pitchFamily="50" charset="-128"/>
                <a:ea typeface="メイリオ" panose="020B0604030504040204" pitchFamily="50" charset="-128"/>
              </a:rPr>
              <a:t>国</a:t>
            </a:r>
          </a:p>
        </p:txBody>
      </p:sp>
      <p:sp>
        <p:nvSpPr>
          <p:cNvPr id="98" name="テキスト ボックス 97"/>
          <p:cNvSpPr txBox="1"/>
          <p:nvPr/>
        </p:nvSpPr>
        <p:spPr>
          <a:xfrm>
            <a:off x="146602" y="5469820"/>
            <a:ext cx="5345729" cy="830997"/>
          </a:xfrm>
          <a:prstGeom prst="rect">
            <a:avLst/>
          </a:prstGeom>
          <a:noFill/>
        </p:spPr>
        <p:txBody>
          <a:bodyPr wrap="square" rtlCol="0">
            <a:spAutoFit/>
          </a:bodyPr>
          <a:lstStyle/>
          <a:p>
            <a:pPr marL="177800" indent="-177800"/>
            <a:r>
              <a:rPr lang="ja-JP" altLang="en-US" sz="1600"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t>■ひと月の売上が前年同時期比で</a:t>
            </a:r>
            <a:r>
              <a:rPr lang="en-US" altLang="ja-JP" sz="1600"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t>50</a:t>
            </a:r>
            <a:r>
              <a:rPr lang="ja-JP" altLang="en-US" sz="1600"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t>％以上減少、又は連続する</a:t>
            </a:r>
            <a:r>
              <a:rPr lang="en-US" altLang="ja-JP" sz="1600"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600"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t>か月の売上が前年同時期で</a:t>
            </a:r>
            <a:r>
              <a:rPr lang="en-US" altLang="ja-JP" sz="1600"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600"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t>％以上減少した</a:t>
            </a:r>
            <a:r>
              <a:rPr lang="en-US" altLang="ja-JP" sz="1600"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600"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br>
            <a:r>
              <a:rPr lang="ja-JP" altLang="en-US" sz="1600"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t>事業者への家賃給付</a:t>
            </a:r>
            <a:endParaRPr lang="en-US" altLang="ja-JP" sz="1600"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5" name="楕円 74"/>
          <p:cNvSpPr/>
          <p:nvPr/>
        </p:nvSpPr>
        <p:spPr bwMode="auto">
          <a:xfrm>
            <a:off x="5403022" y="5724798"/>
            <a:ext cx="1360180" cy="1337968"/>
          </a:xfrm>
          <a:prstGeom prst="ellipse">
            <a:avLst/>
          </a:prstGeom>
          <a:ln/>
          <a:extLst/>
        </p:spPr>
        <p:style>
          <a:lnRef idx="0">
            <a:schemeClr val="accent6"/>
          </a:lnRef>
          <a:fillRef idx="3">
            <a:schemeClr val="accent6"/>
          </a:fillRef>
          <a:effectRef idx="3">
            <a:schemeClr val="accent6"/>
          </a:effectRef>
          <a:fontRef idx="minor">
            <a:schemeClr val="lt1"/>
          </a:fontRef>
        </p:style>
        <p:txBody>
          <a:bodyPr wrap="none" rtlCol="0" anchor="ctr"/>
          <a:lstStyle/>
          <a:p>
            <a:pPr algn="l"/>
            <a:endParaRPr kumimoji="0" lang="ja-JP" altLang="en-US" sz="1800" dirty="0" smtClean="0">
              <a:latin typeface="Meiryo UI" panose="020B0604030504040204" pitchFamily="50" charset="-128"/>
              <a:ea typeface="Meiryo UI" panose="020B0604030504040204" pitchFamily="50" charset="-128"/>
            </a:endParaRPr>
          </a:p>
        </p:txBody>
      </p:sp>
      <p:sp>
        <p:nvSpPr>
          <p:cNvPr id="80" name="正方形/長方形 79"/>
          <p:cNvSpPr/>
          <p:nvPr/>
        </p:nvSpPr>
        <p:spPr bwMode="auto">
          <a:xfrm>
            <a:off x="5403022" y="5974722"/>
            <a:ext cx="1284766" cy="680269"/>
          </a:xfrm>
          <a:prstGeom prst="rect">
            <a:avLst/>
          </a:prstGeom>
          <a:noFill/>
          <a:ln w="9525">
            <a:noFill/>
            <a:miter lim="800000"/>
            <a:headEnd/>
            <a:tailEnd/>
          </a:ln>
          <a:effectLst/>
          <a:extLst/>
        </p:spPr>
        <p:txBody>
          <a:bodyPr wrap="none" rtlCol="0" anchor="ctr"/>
          <a:lstStyle/>
          <a:p>
            <a:pPr algn="l"/>
            <a:r>
              <a:rPr kumimoji="0" lang="ja-JP" altLang="en-US" sz="1400" b="1"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　ひと月最大</a:t>
            </a:r>
            <a:endParaRPr kumimoji="0" lang="en-US" altLang="ja-JP" sz="1400" b="1"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endParaRPr>
          </a:p>
          <a:p>
            <a:pPr algn="l"/>
            <a:r>
              <a:rPr kumimoji="0" lang="en-US" altLang="ja-JP" sz="3000" b="1"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100</a:t>
            </a:r>
            <a:r>
              <a:rPr kumimoji="0" lang="ja-JP" altLang="en-US" b="1" dirty="0" smtClean="0">
                <a:ln w="6600">
                  <a:solidFill>
                    <a:schemeClr val="accent2"/>
                  </a:solidFill>
                  <a:prstDash val="solid"/>
                </a:ln>
                <a:solidFill>
                  <a:srgbClr val="FFFFFF"/>
                </a:solidFill>
                <a:effectLst>
                  <a:outerShdw dist="38100" dir="2700000" algn="tl" rotWithShape="0">
                    <a:schemeClr val="accent2"/>
                  </a:outerShdw>
                </a:effectLst>
                <a:latin typeface="メイリオ" panose="020B0604030504040204" pitchFamily="50" charset="-128"/>
                <a:ea typeface="メイリオ" panose="020B0604030504040204" pitchFamily="50" charset="-128"/>
              </a:rPr>
              <a:t>万円</a:t>
            </a:r>
          </a:p>
        </p:txBody>
      </p:sp>
      <p:sp>
        <p:nvSpPr>
          <p:cNvPr id="97" name="正方形/長方形 96"/>
          <p:cNvSpPr/>
          <p:nvPr/>
        </p:nvSpPr>
        <p:spPr bwMode="auto">
          <a:xfrm>
            <a:off x="5380903" y="6368726"/>
            <a:ext cx="1416779" cy="665745"/>
          </a:xfrm>
          <a:prstGeom prst="rect">
            <a:avLst/>
          </a:prstGeom>
          <a:noFill/>
          <a:ln w="9525">
            <a:noFill/>
            <a:miter lim="800000"/>
            <a:headEnd/>
            <a:tailEnd/>
          </a:ln>
          <a:effectLst/>
          <a:extLst/>
        </p:spPr>
        <p:txBody>
          <a:bodyPr wrap="none" rtlCol="0" anchor="ctr"/>
          <a:lstStyle/>
          <a:p>
            <a:pPr algn="ctr"/>
            <a:r>
              <a:rPr kumimoji="0" lang="ja-JP" altLang="en-US" sz="1400" b="1" dirty="0" smtClean="0">
                <a:ln w="3175">
                  <a:solidFill>
                    <a:schemeClr val="accent2"/>
                  </a:solidFill>
                  <a:prstDash val="solid"/>
                </a:ln>
                <a:solidFill>
                  <a:srgbClr val="FFFFFF"/>
                </a:solidFill>
                <a:effectLst>
                  <a:outerShdw dist="38100" dir="2700000" algn="tl" rotWithShape="0">
                    <a:schemeClr val="accent2"/>
                  </a:outerShdw>
                </a:effectLst>
                <a:latin typeface="Meiryo UI" panose="020B0604030504040204" pitchFamily="50" charset="-128"/>
                <a:ea typeface="Meiryo UI" panose="020B0604030504040204" pitchFamily="50" charset="-128"/>
              </a:rPr>
              <a:t>を６ヶ月分</a:t>
            </a:r>
            <a:endParaRPr kumimoji="0" lang="en-US" altLang="ja-JP" sz="1400" b="1" dirty="0" smtClean="0">
              <a:ln w="3175">
                <a:solidFill>
                  <a:schemeClr val="accent2"/>
                </a:solidFill>
                <a:prstDash val="solid"/>
              </a:ln>
              <a:solidFill>
                <a:srgbClr val="FFFFFF"/>
              </a:solidFill>
              <a:effectLst>
                <a:outerShdw dist="38100" dir="2700000" algn="tl" rotWithShape="0">
                  <a:schemeClr val="accent2"/>
                </a:outerShdw>
              </a:effectLst>
              <a:latin typeface="Meiryo UI" panose="020B0604030504040204" pitchFamily="50" charset="-128"/>
              <a:ea typeface="Meiryo UI" panose="020B0604030504040204" pitchFamily="50" charset="-128"/>
            </a:endParaRPr>
          </a:p>
        </p:txBody>
      </p:sp>
      <p:sp>
        <p:nvSpPr>
          <p:cNvPr id="109" name="object 7"/>
          <p:cNvSpPr>
            <a:spLocks noChangeArrowheads="1"/>
          </p:cNvSpPr>
          <p:nvPr/>
        </p:nvSpPr>
        <p:spPr bwMode="auto">
          <a:xfrm>
            <a:off x="-12990" y="-15566"/>
            <a:ext cx="633678" cy="1005842"/>
          </a:xfrm>
          <a:custGeom>
            <a:avLst/>
            <a:gdLst>
              <a:gd name="T0" fmla="*/ 0 w 864235"/>
              <a:gd name="T1" fmla="*/ 862090 h 864235"/>
              <a:gd name="T2" fmla="*/ 862090 w 864235"/>
              <a:gd name="T3" fmla="*/ 862090 h 864235"/>
              <a:gd name="T4" fmla="*/ 862090 w 864235"/>
              <a:gd name="T5" fmla="*/ 0 h 864235"/>
              <a:gd name="T6" fmla="*/ 0 w 864235"/>
              <a:gd name="T7" fmla="*/ 0 h 864235"/>
              <a:gd name="T8" fmla="*/ 0 w 864235"/>
              <a:gd name="T9" fmla="*/ 862090 h 864235"/>
              <a:gd name="T10" fmla="*/ 0 60000 65536"/>
              <a:gd name="T11" fmla="*/ 0 60000 65536"/>
              <a:gd name="T12" fmla="*/ 0 60000 65536"/>
              <a:gd name="T13" fmla="*/ 0 60000 65536"/>
              <a:gd name="T14" fmla="*/ 0 60000 65536"/>
              <a:gd name="T15" fmla="*/ 0 w 864235"/>
              <a:gd name="T16" fmla="*/ 0 h 864235"/>
              <a:gd name="T17" fmla="*/ 864235 w 864235"/>
              <a:gd name="T18" fmla="*/ 864235 h 864235"/>
            </a:gdLst>
            <a:ahLst/>
            <a:cxnLst>
              <a:cxn ang="T10">
                <a:pos x="T0" y="T1"/>
              </a:cxn>
              <a:cxn ang="T11">
                <a:pos x="T2" y="T3"/>
              </a:cxn>
              <a:cxn ang="T12">
                <a:pos x="T4" y="T5"/>
              </a:cxn>
              <a:cxn ang="T13">
                <a:pos x="T6" y="T7"/>
              </a:cxn>
              <a:cxn ang="T14">
                <a:pos x="T8" y="T9"/>
              </a:cxn>
            </a:cxnLst>
            <a:rect l="T15" t="T16" r="T17" b="T18"/>
            <a:pathLst>
              <a:path w="864235" h="864235">
                <a:moveTo>
                  <a:pt x="0" y="863993"/>
                </a:moveTo>
                <a:lnTo>
                  <a:pt x="863993" y="863993"/>
                </a:lnTo>
                <a:lnTo>
                  <a:pt x="863993" y="0"/>
                </a:lnTo>
                <a:lnTo>
                  <a:pt x="0" y="0"/>
                </a:lnTo>
                <a:lnTo>
                  <a:pt x="0" y="863993"/>
                </a:lnTo>
                <a:close/>
              </a:path>
            </a:pathLst>
          </a:custGeom>
          <a:solidFill>
            <a:schemeClr val="accent3">
              <a:alpha val="50000"/>
            </a:schemeClr>
          </a:solidFill>
          <a:ln>
            <a:noFill/>
          </a:ln>
          <a:extLst/>
        </p:spPr>
        <p:style>
          <a:lnRef idx="0">
            <a:scrgbClr r="0" g="0" b="0"/>
          </a:lnRef>
          <a:fillRef idx="0">
            <a:scrgbClr r="0" g="0" b="0"/>
          </a:fillRef>
          <a:effectRef idx="0">
            <a:scrgbClr r="0" g="0" b="0"/>
          </a:effectRef>
          <a:fontRef idx="minor">
            <a:schemeClr val="lt1"/>
          </a:fontRef>
        </p:style>
        <p:txBody>
          <a:bodyPr lIns="0" tIns="0" rIns="0" bIns="0"/>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0" name="object 7"/>
          <p:cNvSpPr>
            <a:spLocks noChangeArrowheads="1"/>
          </p:cNvSpPr>
          <p:nvPr/>
        </p:nvSpPr>
        <p:spPr bwMode="auto">
          <a:xfrm>
            <a:off x="-25926" y="-1256"/>
            <a:ext cx="6909852" cy="339783"/>
          </a:xfrm>
          <a:custGeom>
            <a:avLst/>
            <a:gdLst>
              <a:gd name="T0" fmla="*/ 0 w 864235"/>
              <a:gd name="T1" fmla="*/ 862090 h 864235"/>
              <a:gd name="T2" fmla="*/ 862090 w 864235"/>
              <a:gd name="T3" fmla="*/ 862090 h 864235"/>
              <a:gd name="T4" fmla="*/ 862090 w 864235"/>
              <a:gd name="T5" fmla="*/ 0 h 864235"/>
              <a:gd name="T6" fmla="*/ 0 w 864235"/>
              <a:gd name="T7" fmla="*/ 0 h 864235"/>
              <a:gd name="T8" fmla="*/ 0 w 864235"/>
              <a:gd name="T9" fmla="*/ 862090 h 864235"/>
              <a:gd name="T10" fmla="*/ 0 60000 65536"/>
              <a:gd name="T11" fmla="*/ 0 60000 65536"/>
              <a:gd name="T12" fmla="*/ 0 60000 65536"/>
              <a:gd name="T13" fmla="*/ 0 60000 65536"/>
              <a:gd name="T14" fmla="*/ 0 60000 65536"/>
              <a:gd name="T15" fmla="*/ 0 w 864235"/>
              <a:gd name="T16" fmla="*/ 0 h 864235"/>
              <a:gd name="T17" fmla="*/ 864235 w 864235"/>
              <a:gd name="T18" fmla="*/ 864235 h 864235"/>
            </a:gdLst>
            <a:ahLst/>
            <a:cxnLst>
              <a:cxn ang="T10">
                <a:pos x="T0" y="T1"/>
              </a:cxn>
              <a:cxn ang="T11">
                <a:pos x="T2" y="T3"/>
              </a:cxn>
              <a:cxn ang="T12">
                <a:pos x="T4" y="T5"/>
              </a:cxn>
              <a:cxn ang="T13">
                <a:pos x="T6" y="T7"/>
              </a:cxn>
              <a:cxn ang="T14">
                <a:pos x="T8" y="T9"/>
              </a:cxn>
            </a:cxnLst>
            <a:rect l="T15" t="T16" r="T17" b="T18"/>
            <a:pathLst>
              <a:path w="864235" h="864235">
                <a:moveTo>
                  <a:pt x="0" y="863993"/>
                </a:moveTo>
                <a:lnTo>
                  <a:pt x="863993" y="863993"/>
                </a:lnTo>
                <a:lnTo>
                  <a:pt x="863993" y="0"/>
                </a:lnTo>
                <a:lnTo>
                  <a:pt x="0" y="0"/>
                </a:lnTo>
                <a:lnTo>
                  <a:pt x="0" y="863993"/>
                </a:lnTo>
                <a:close/>
              </a:path>
            </a:pathLst>
          </a:custGeom>
          <a:solidFill>
            <a:schemeClr val="accent3">
              <a:alpha val="50000"/>
            </a:schemeClr>
          </a:solidFill>
          <a:ln>
            <a:noFill/>
          </a:ln>
          <a:extLst/>
        </p:spPr>
        <p:style>
          <a:lnRef idx="0">
            <a:scrgbClr r="0" g="0" b="0"/>
          </a:lnRef>
          <a:fillRef idx="0">
            <a:scrgbClr r="0" g="0" b="0"/>
          </a:fillRef>
          <a:effectRef idx="0">
            <a:scrgbClr r="0" g="0" b="0"/>
          </a:effectRef>
          <a:fontRef idx="minor">
            <a:schemeClr val="lt1"/>
          </a:fontRef>
        </p:style>
        <p:txBody>
          <a:bodyPr lIns="0" tIns="0" rIns="0" bIns="0"/>
          <a:lstStyle/>
          <a:p>
            <a:endParaRPr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1" name="直線コネクタ 10"/>
          <p:cNvCxnSpPr/>
          <p:nvPr/>
        </p:nvCxnSpPr>
        <p:spPr>
          <a:xfrm flipV="1">
            <a:off x="-35293" y="843082"/>
            <a:ext cx="6882631" cy="13288"/>
          </a:xfrm>
          <a:prstGeom prst="line">
            <a:avLst/>
          </a:prstGeom>
          <a:ln w="28575"/>
        </p:spPr>
        <p:style>
          <a:lnRef idx="1">
            <a:schemeClr val="accent6"/>
          </a:lnRef>
          <a:fillRef idx="0">
            <a:schemeClr val="accent6"/>
          </a:fillRef>
          <a:effectRef idx="0">
            <a:schemeClr val="accent6"/>
          </a:effectRef>
          <a:fontRef idx="minor">
            <a:schemeClr val="tx1"/>
          </a:fontRef>
        </p:style>
      </p:cxnSp>
      <p:sp>
        <p:nvSpPr>
          <p:cNvPr id="111" name="テキスト ボックス 110"/>
          <p:cNvSpPr txBox="1"/>
          <p:nvPr/>
        </p:nvSpPr>
        <p:spPr>
          <a:xfrm>
            <a:off x="8772" y="362127"/>
            <a:ext cx="6944497" cy="523220"/>
          </a:xfrm>
          <a:prstGeom prst="rect">
            <a:avLst/>
          </a:prstGeom>
          <a:noFill/>
        </p:spPr>
        <p:txBody>
          <a:bodyPr wrap="square" rtlCol="0">
            <a:spAutoFit/>
          </a:bodyPr>
          <a:lstStyle/>
          <a:p>
            <a:r>
              <a:rPr lang="ja-JP" altLang="en-US" sz="2800" b="1"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メイリオ" panose="020B0604030504040204" pitchFamily="50" charset="-128"/>
              </a:rPr>
              <a:t>事業継続・雇用維持の</a:t>
            </a:r>
            <a:r>
              <a:rPr lang="ja-JP" altLang="en-US" sz="2800" b="1" dirty="0" smtClean="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メイリオ" panose="020B0604030504040204" pitchFamily="50" charset="-128"/>
              </a:rPr>
              <a:t>ための支援</a:t>
            </a:r>
            <a:r>
              <a:rPr lang="ja-JP" altLang="en-US" sz="2800" b="1"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メイリオ" panose="020B0604030504040204" pitchFamily="50" charset="-128"/>
              </a:rPr>
              <a:t>策のご案内</a:t>
            </a:r>
            <a:endParaRPr kumimoji="1" lang="en-US" altLang="ja-JP"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3" name="直線コネクタ 12"/>
          <p:cNvCxnSpPr/>
          <p:nvPr/>
        </p:nvCxnSpPr>
        <p:spPr>
          <a:xfrm>
            <a:off x="260648" y="-15566"/>
            <a:ext cx="0" cy="98958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08" name="正方形/長方形 107"/>
          <p:cNvSpPr/>
          <p:nvPr/>
        </p:nvSpPr>
        <p:spPr bwMode="auto">
          <a:xfrm>
            <a:off x="-54078" y="-74736"/>
            <a:ext cx="1641274" cy="484699"/>
          </a:xfrm>
          <a:prstGeom prst="rect">
            <a:avLst/>
          </a:prstGeom>
          <a:noFill/>
          <a:ln w="9525">
            <a:noFill/>
            <a:miter lim="800000"/>
            <a:headEnd/>
            <a:tailEnd/>
          </a:ln>
          <a:effectLst/>
          <a:extLst/>
        </p:spPr>
        <p:txBody>
          <a:bodyPr wrap="none" rtlCol="0" anchor="ctr"/>
          <a:lstStyle/>
          <a:p>
            <a:pPr algn="l"/>
            <a:endParaRPr kumimoji="0" lang="en-US" altLang="ja-JP" sz="1400" b="1" dirty="0" smtClean="0">
              <a:ln w="6600">
                <a:solidFill>
                  <a:schemeClr val="accent6"/>
                </a:solidFill>
                <a:prstDash val="solid"/>
              </a:ln>
              <a:solidFill>
                <a:srgbClr val="FFFFFF"/>
              </a:solidFill>
              <a:effectLst>
                <a:outerShdw dist="38100" dir="2700000" algn="tl" rotWithShape="0">
                  <a:schemeClr val="accent2"/>
                </a:outerShdw>
              </a:effectLst>
              <a:latin typeface="AR P丸ゴシック体E" panose="020F0900000000000000" pitchFamily="50" charset="-128"/>
              <a:ea typeface="AR P丸ゴシック体E" panose="020F0900000000000000" pitchFamily="50" charset="-128"/>
            </a:endParaRPr>
          </a:p>
          <a:p>
            <a:pPr algn="l"/>
            <a:r>
              <a:rPr kumimoji="0" lang="en-US" altLang="ja-JP" sz="1400" b="1" dirty="0" smtClean="0">
                <a:ln w="6600">
                  <a:solidFill>
                    <a:schemeClr val="accent6"/>
                  </a:solidFill>
                  <a:prstDash val="solid"/>
                </a:ln>
                <a:solidFill>
                  <a:srgbClr val="FFFFFF"/>
                </a:solidFill>
                <a:effectLst>
                  <a:outerShdw dist="38100" dir="2700000" algn="tl" rotWithShape="0">
                    <a:schemeClr val="accent2"/>
                  </a:outerShdw>
                </a:effectLst>
                <a:latin typeface="AR P丸ゴシック体E" panose="020F0900000000000000" pitchFamily="50" charset="-128"/>
                <a:ea typeface="AR P丸ゴシック体E" panose="020F0900000000000000" pitchFamily="50" charset="-128"/>
              </a:rPr>
              <a:t>#</a:t>
            </a:r>
            <a:r>
              <a:rPr kumimoji="0" lang="ja-JP" altLang="en-US" sz="1400" b="1" dirty="0" smtClean="0">
                <a:ln w="6600">
                  <a:solidFill>
                    <a:schemeClr val="accent6"/>
                  </a:solidFill>
                  <a:prstDash val="solid"/>
                </a:ln>
                <a:solidFill>
                  <a:srgbClr val="FFFFFF"/>
                </a:solidFill>
                <a:effectLst>
                  <a:outerShdw dist="38100" dir="2700000" algn="tl" rotWithShape="0">
                    <a:schemeClr val="accent2"/>
                  </a:outerShdw>
                </a:effectLst>
                <a:latin typeface="AR P丸ゴシック体E" panose="020F0900000000000000" pitchFamily="50" charset="-128"/>
                <a:ea typeface="AR P丸ゴシック体E" panose="020F0900000000000000" pitchFamily="50" charset="-128"/>
              </a:rPr>
              <a:t>新型コロナ</a:t>
            </a:r>
            <a:endParaRPr kumimoji="0" lang="en-US" altLang="ja-JP" sz="1400" b="1" dirty="0" smtClean="0">
              <a:ln w="6600">
                <a:solidFill>
                  <a:schemeClr val="accent6"/>
                </a:solidFill>
                <a:prstDash val="solid"/>
              </a:ln>
              <a:solidFill>
                <a:srgbClr val="FFFFFF"/>
              </a:solidFill>
              <a:effectLst>
                <a:outerShdw dist="38100" dir="2700000" algn="tl" rotWithShape="0">
                  <a:schemeClr val="accent2"/>
                </a:outerShdw>
              </a:effectLst>
              <a:latin typeface="AR P丸ゴシック体E" panose="020F0900000000000000" pitchFamily="50" charset="-128"/>
              <a:ea typeface="AR P丸ゴシック体E" panose="020F0900000000000000" pitchFamily="50" charset="-128"/>
            </a:endParaRPr>
          </a:p>
          <a:p>
            <a:pPr algn="l"/>
            <a:endParaRPr kumimoji="0" lang="ja-JP" altLang="en-US" sz="1400" b="1" dirty="0" smtClean="0">
              <a:ln w="6600">
                <a:solidFill>
                  <a:schemeClr val="accent6"/>
                </a:solidFill>
                <a:prstDash val="solid"/>
              </a:ln>
              <a:solidFill>
                <a:srgbClr val="FFFFFF"/>
              </a:solidFill>
              <a:effectLst>
                <a:outerShdw dist="38100" dir="2700000" algn="tl" rotWithShape="0">
                  <a:schemeClr val="accent2"/>
                </a:outerShdw>
              </a:effectLst>
              <a:latin typeface="AR P丸ゴシック体E" panose="020F0900000000000000" pitchFamily="50" charset="-128"/>
              <a:ea typeface="AR P丸ゴシック体E" panose="020F0900000000000000" pitchFamily="50" charset="-128"/>
            </a:endParaRPr>
          </a:p>
        </p:txBody>
      </p:sp>
      <p:sp>
        <p:nvSpPr>
          <p:cNvPr id="112" name="正方形/長方形 111"/>
          <p:cNvSpPr/>
          <p:nvPr/>
        </p:nvSpPr>
        <p:spPr bwMode="auto">
          <a:xfrm>
            <a:off x="980728" y="-68203"/>
            <a:ext cx="1641274" cy="484699"/>
          </a:xfrm>
          <a:prstGeom prst="rect">
            <a:avLst/>
          </a:prstGeom>
          <a:noFill/>
          <a:ln w="9525">
            <a:noFill/>
            <a:miter lim="800000"/>
            <a:headEnd/>
            <a:tailEnd/>
          </a:ln>
          <a:effectLst/>
          <a:extLst/>
        </p:spPr>
        <p:txBody>
          <a:bodyPr wrap="none" rtlCol="0" anchor="ctr"/>
          <a:lstStyle/>
          <a:p>
            <a:pPr algn="l"/>
            <a:endParaRPr kumimoji="0" lang="en-US" altLang="ja-JP" sz="1400" b="1" dirty="0" smtClean="0">
              <a:ln w="6600">
                <a:solidFill>
                  <a:schemeClr val="accent6"/>
                </a:solidFill>
                <a:prstDash val="solid"/>
              </a:ln>
              <a:solidFill>
                <a:srgbClr val="FFFFFF"/>
              </a:solidFill>
              <a:effectLst>
                <a:outerShdw dist="38100" dir="2700000" algn="tl" rotWithShape="0">
                  <a:schemeClr val="accent2"/>
                </a:outerShdw>
              </a:effectLst>
              <a:latin typeface="AR P丸ゴシック体E" panose="020F0900000000000000" pitchFamily="50" charset="-128"/>
              <a:ea typeface="AR P丸ゴシック体E" panose="020F0900000000000000" pitchFamily="50" charset="-128"/>
            </a:endParaRPr>
          </a:p>
          <a:p>
            <a:pPr algn="l"/>
            <a:r>
              <a:rPr kumimoji="0" lang="en-US" altLang="ja-JP" sz="1400" b="1" dirty="0" smtClean="0">
                <a:ln w="6600">
                  <a:solidFill>
                    <a:schemeClr val="accent6"/>
                  </a:solidFill>
                  <a:prstDash val="solid"/>
                </a:ln>
                <a:solidFill>
                  <a:srgbClr val="FFFFFF"/>
                </a:solidFill>
                <a:effectLst>
                  <a:outerShdw dist="38100" dir="2700000" algn="tl" rotWithShape="0">
                    <a:schemeClr val="accent2"/>
                  </a:outerShdw>
                </a:effectLst>
                <a:latin typeface="AR P丸ゴシック体E" panose="020F0900000000000000" pitchFamily="50" charset="-128"/>
                <a:ea typeface="AR P丸ゴシック体E" panose="020F0900000000000000" pitchFamily="50" charset="-128"/>
              </a:rPr>
              <a:t>#</a:t>
            </a:r>
            <a:r>
              <a:rPr kumimoji="0" lang="ja-JP" altLang="en-US" sz="1400" b="1" dirty="0" smtClean="0">
                <a:ln w="6600">
                  <a:solidFill>
                    <a:schemeClr val="accent6"/>
                  </a:solidFill>
                  <a:prstDash val="solid"/>
                </a:ln>
                <a:solidFill>
                  <a:srgbClr val="FFFFFF"/>
                </a:solidFill>
                <a:effectLst>
                  <a:outerShdw dist="38100" dir="2700000" algn="tl" rotWithShape="0">
                    <a:schemeClr val="accent2"/>
                  </a:outerShdw>
                </a:effectLst>
                <a:latin typeface="AR P丸ゴシック体E" panose="020F0900000000000000" pitchFamily="50" charset="-128"/>
                <a:ea typeface="AR P丸ゴシック体E" panose="020F0900000000000000" pitchFamily="50" charset="-128"/>
              </a:rPr>
              <a:t>中小・個人事業者</a:t>
            </a:r>
            <a:endParaRPr kumimoji="0" lang="en-US" altLang="ja-JP" sz="1400" b="1" dirty="0" smtClean="0">
              <a:ln w="6600">
                <a:solidFill>
                  <a:schemeClr val="accent6"/>
                </a:solidFill>
                <a:prstDash val="solid"/>
              </a:ln>
              <a:solidFill>
                <a:srgbClr val="FFFFFF"/>
              </a:solidFill>
              <a:effectLst>
                <a:outerShdw dist="38100" dir="2700000" algn="tl" rotWithShape="0">
                  <a:schemeClr val="accent2"/>
                </a:outerShdw>
              </a:effectLst>
              <a:latin typeface="AR P丸ゴシック体E" panose="020F0900000000000000" pitchFamily="50" charset="-128"/>
              <a:ea typeface="AR P丸ゴシック体E" panose="020F0900000000000000" pitchFamily="50" charset="-128"/>
            </a:endParaRPr>
          </a:p>
          <a:p>
            <a:pPr algn="l"/>
            <a:endParaRPr kumimoji="0" lang="ja-JP" altLang="en-US" sz="1400" b="1" dirty="0" smtClean="0">
              <a:ln w="6600">
                <a:solidFill>
                  <a:schemeClr val="accent6"/>
                </a:solidFill>
                <a:prstDash val="solid"/>
              </a:ln>
              <a:solidFill>
                <a:srgbClr val="FFFFFF"/>
              </a:solidFill>
              <a:effectLst>
                <a:outerShdw dist="38100" dir="2700000" algn="tl" rotWithShape="0">
                  <a:schemeClr val="accent2"/>
                </a:outerShdw>
              </a:effectLst>
              <a:latin typeface="AR P丸ゴシック体E" panose="020F0900000000000000" pitchFamily="50" charset="-128"/>
              <a:ea typeface="AR P丸ゴシック体E" panose="020F0900000000000000" pitchFamily="50" charset="-128"/>
            </a:endParaRPr>
          </a:p>
        </p:txBody>
      </p:sp>
      <p:sp>
        <p:nvSpPr>
          <p:cNvPr id="74" name="テキスト ボックス 73"/>
          <p:cNvSpPr txBox="1"/>
          <p:nvPr/>
        </p:nvSpPr>
        <p:spPr>
          <a:xfrm>
            <a:off x="2538981" y="30436"/>
            <a:ext cx="4383897" cy="307777"/>
          </a:xfrm>
          <a:prstGeom prst="rect">
            <a:avLst/>
          </a:prstGeom>
          <a:noFill/>
        </p:spPr>
        <p:txBody>
          <a:bodyPr wrap="square" rtlCol="0">
            <a:spAutoFit/>
          </a:bodyPr>
          <a:lstStyle/>
          <a:p>
            <a:pPr algn="r"/>
            <a:r>
              <a:rPr kumimoji="1" lang="en-US" altLang="ja-JP"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8</a:t>
            </a:r>
            <a:r>
              <a:rPr kumimoji="1"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日現在、内閣府沖縄総合事務局・沖縄県</a:t>
            </a:r>
            <a:endParaRPr kumimoji="1" lang="en-US" altLang="ja-JP"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テキスト ボックス 61"/>
          <p:cNvSpPr txBox="1"/>
          <p:nvPr/>
        </p:nvSpPr>
        <p:spPr>
          <a:xfrm>
            <a:off x="120002" y="8189438"/>
            <a:ext cx="3096818" cy="923330"/>
          </a:xfrm>
          <a:prstGeom prst="rect">
            <a:avLst/>
          </a:prstGeom>
          <a:noFill/>
        </p:spPr>
        <p:txBody>
          <a:bodyPr wrap="square" rtlCol="0">
            <a:spAutoFit/>
          </a:bodyPr>
          <a:lstStyle/>
          <a:p>
            <a:pPr marL="87313" indent="-87313"/>
            <a:r>
              <a:rPr lang="ja-JP" altLang="en-US"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t>■従業員に支給した休業手当等に対し最大１人あたり</a:t>
            </a:r>
            <a:r>
              <a:rPr lang="en-US" altLang="ja-JP"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t/>
            </a:r>
            <a:br>
              <a:rPr lang="en-US" altLang="ja-JP"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br>
            <a:r>
              <a:rPr lang="en-US" altLang="ja-JP"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t>万</a:t>
            </a:r>
            <a:r>
              <a:rPr lang="en-US" altLang="ja-JP"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t>千円</a:t>
            </a:r>
            <a:r>
              <a:rPr lang="en-US" altLang="ja-JP"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t>日を助成</a:t>
            </a:r>
            <a:endParaRPr lang="ja-JP" altLang="en-US" dirty="0" smtClean="0">
              <a:solidFill>
                <a:srgbClr val="3B6D2D"/>
              </a:solidFill>
              <a:latin typeface="メイリオ" panose="020B0604030504040204" pitchFamily="50" charset="-128"/>
              <a:ea typeface="メイリオ"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1274912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1" name="角丸四角形 20"/>
          <p:cNvSpPr/>
          <p:nvPr/>
        </p:nvSpPr>
        <p:spPr bwMode="auto">
          <a:xfrm>
            <a:off x="14900" y="432420"/>
            <a:ext cx="6805212" cy="2027015"/>
          </a:xfrm>
          <a:prstGeom prst="roundRect">
            <a:avLst/>
          </a:prstGeom>
          <a:solidFill>
            <a:schemeClr val="bg1"/>
          </a:solidFill>
          <a:ln w="9525">
            <a:noFill/>
            <a:miter lim="800000"/>
            <a:headEnd/>
            <a:tailEnd/>
          </a:ln>
          <a:effectLst/>
          <a:extLst/>
        </p:spPr>
        <p:txBody>
          <a:bodyPr wrap="none" rtlCol="0" anchor="ctr"/>
          <a:lstStyle/>
          <a:p>
            <a:pPr algn="l"/>
            <a:endParaRPr kumimoji="0" lang="ja-JP" altLang="en-US" sz="1800" dirty="0" smtClean="0">
              <a:solidFill>
                <a:srgbClr val="3D4C20"/>
              </a:solidFill>
              <a:latin typeface="Meiryo UI" panose="020B0604030504040204" pitchFamily="50" charset="-128"/>
              <a:ea typeface="Meiryo UI" panose="020B0604030504040204" pitchFamily="50" charset="-128"/>
            </a:endParaRPr>
          </a:p>
        </p:txBody>
      </p:sp>
      <p:sp>
        <p:nvSpPr>
          <p:cNvPr id="31" name="正方形/長方形 30"/>
          <p:cNvSpPr/>
          <p:nvPr/>
        </p:nvSpPr>
        <p:spPr bwMode="auto">
          <a:xfrm>
            <a:off x="4797152" y="488504"/>
            <a:ext cx="939121" cy="881044"/>
          </a:xfrm>
          <a:prstGeom prst="rect">
            <a:avLst/>
          </a:prstGeom>
          <a:noFill/>
          <a:ln w="9525">
            <a:noFill/>
            <a:miter lim="800000"/>
            <a:headEnd/>
            <a:tailEnd/>
          </a:ln>
          <a:effectLst/>
          <a:extLst/>
        </p:spPr>
        <p:txBody>
          <a:bodyPr wrap="none" rtlCol="0" anchor="ctr"/>
          <a:lstStyle/>
          <a:p>
            <a:pPr algn="l"/>
            <a:r>
              <a:rPr kumimoji="0" lang="ja-JP" altLang="en-US" sz="6600" b="1" dirty="0" smtClean="0">
                <a:solidFill>
                  <a:srgbClr val="D4E6B0"/>
                </a:solidFill>
                <a:latin typeface="メイリオ" panose="020B0604030504040204" pitchFamily="50" charset="-128"/>
                <a:ea typeface="メイリオ" panose="020B0604030504040204" pitchFamily="50" charset="-128"/>
              </a:rPr>
              <a:t>国 県</a:t>
            </a:r>
          </a:p>
        </p:txBody>
      </p:sp>
      <p:sp>
        <p:nvSpPr>
          <p:cNvPr id="23" name="角丸四角形 22"/>
          <p:cNvSpPr/>
          <p:nvPr/>
        </p:nvSpPr>
        <p:spPr bwMode="auto">
          <a:xfrm>
            <a:off x="14900" y="5500529"/>
            <a:ext cx="6780775" cy="1943308"/>
          </a:xfrm>
          <a:prstGeom prst="roundRect">
            <a:avLst/>
          </a:prstGeom>
          <a:solidFill>
            <a:schemeClr val="bg1"/>
          </a:solidFill>
          <a:ln w="9525">
            <a:noFill/>
            <a:miter lim="800000"/>
            <a:headEnd/>
            <a:tailEnd/>
          </a:ln>
          <a:effectLst/>
          <a:extLst/>
        </p:spPr>
        <p:txBody>
          <a:bodyPr wrap="none" rtlCol="0" anchor="ctr"/>
          <a:lstStyle/>
          <a:p>
            <a:pPr algn="l"/>
            <a:endParaRPr kumimoji="0" lang="ja-JP" altLang="en-US" sz="1800" dirty="0" smtClean="0">
              <a:latin typeface="Meiryo UI" panose="020B0604030504040204" pitchFamily="50" charset="-128"/>
              <a:ea typeface="Meiryo UI" panose="020B0604030504040204" pitchFamily="50" charset="-128"/>
            </a:endParaRPr>
          </a:p>
        </p:txBody>
      </p:sp>
      <p:sp>
        <p:nvSpPr>
          <p:cNvPr id="22" name="角丸四角形 21"/>
          <p:cNvSpPr/>
          <p:nvPr/>
        </p:nvSpPr>
        <p:spPr bwMode="auto">
          <a:xfrm>
            <a:off x="73140" y="3021116"/>
            <a:ext cx="6751857" cy="1911656"/>
          </a:xfrm>
          <a:prstGeom prst="roundRect">
            <a:avLst/>
          </a:prstGeom>
          <a:solidFill>
            <a:schemeClr val="bg1"/>
          </a:solidFill>
          <a:ln w="9525">
            <a:noFill/>
            <a:miter lim="800000"/>
            <a:headEnd/>
            <a:tailEnd/>
          </a:ln>
          <a:effectLst/>
          <a:extLst/>
        </p:spPr>
        <p:txBody>
          <a:bodyPr wrap="none" rtlCol="0" anchor="ctr"/>
          <a:lstStyle/>
          <a:p>
            <a:pPr algn="l"/>
            <a:endParaRPr kumimoji="0" lang="ja-JP" altLang="en-US" sz="1800" dirty="0" smtClean="0">
              <a:solidFill>
                <a:srgbClr val="586D2D"/>
              </a:solidFill>
              <a:latin typeface="Meiryo UI" panose="020B0604030504040204" pitchFamily="50" charset="-128"/>
              <a:ea typeface="Meiryo UI" panose="020B0604030504040204" pitchFamily="50" charset="-128"/>
            </a:endParaRPr>
          </a:p>
        </p:txBody>
      </p:sp>
      <p:sp>
        <p:nvSpPr>
          <p:cNvPr id="48" name="テキスト ボックス 47"/>
          <p:cNvSpPr txBox="1"/>
          <p:nvPr/>
        </p:nvSpPr>
        <p:spPr>
          <a:xfrm>
            <a:off x="139782" y="7561454"/>
            <a:ext cx="6584539" cy="2307473"/>
          </a:xfrm>
          <a:prstGeom prst="roundRect">
            <a:avLst>
              <a:gd name="adj" fmla="val 9358"/>
            </a:avLst>
          </a:prstGeom>
          <a:noFill/>
          <a:ln w="28575">
            <a:solidFill>
              <a:schemeClr val="accent3">
                <a:lumMod val="75000"/>
              </a:schemeClr>
            </a:solidFill>
          </a:ln>
        </p:spPr>
        <p:txBody>
          <a:bodyPr wrap="square" rtlCol="0">
            <a:noAutofit/>
          </a:bodyPr>
          <a:lstStyle/>
          <a:p>
            <a:pPr algn="ctr"/>
            <a:endParaRPr lang="ja-JP" altLang="en-US"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3" name="object 12"/>
          <p:cNvSpPr/>
          <p:nvPr/>
        </p:nvSpPr>
        <p:spPr>
          <a:xfrm>
            <a:off x="4389004" y="9182309"/>
            <a:ext cx="552206" cy="507076"/>
          </a:xfrm>
          <a:prstGeom prst="rect">
            <a:avLst/>
          </a:prstGeom>
          <a:blipFill>
            <a:blip r:embed="rId2" cstate="print"/>
            <a:stretch>
              <a:fillRect/>
            </a:stretch>
          </a:blipFill>
        </p:spPr>
        <p:txBody>
          <a:bodyPr wrap="square" lIns="0" tIns="0" rIns="0" bIns="0" rtlCol="0"/>
          <a:lstStyle/>
          <a:p>
            <a:endParaRPr sz="1600"/>
          </a:p>
        </p:txBody>
      </p:sp>
      <p:sp>
        <p:nvSpPr>
          <p:cNvPr id="84" name="テキスト ボックス 83"/>
          <p:cNvSpPr txBox="1"/>
          <p:nvPr/>
        </p:nvSpPr>
        <p:spPr>
          <a:xfrm>
            <a:off x="4221088" y="9672345"/>
            <a:ext cx="905000" cy="230832"/>
          </a:xfrm>
          <a:prstGeom prst="rect">
            <a:avLst/>
          </a:prstGeom>
          <a:noFill/>
        </p:spPr>
        <p:txBody>
          <a:bodyPr wrap="square" rtlCol="0">
            <a:spAutoFit/>
          </a:bodyPr>
          <a:lstStyle/>
          <a:p>
            <a:r>
              <a:rPr lang="ja-JP" altLang="en-US" sz="9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メルマガ登録</a:t>
            </a:r>
          </a:p>
        </p:txBody>
      </p:sp>
      <p:pic>
        <p:nvPicPr>
          <p:cNvPr id="85" name="図 84"/>
          <p:cNvPicPr>
            <a:picLocks noChangeAspect="1"/>
          </p:cNvPicPr>
          <p:nvPr/>
        </p:nvPicPr>
        <p:blipFill>
          <a:blip r:embed="rId3"/>
          <a:stretch>
            <a:fillRect/>
          </a:stretch>
        </p:blipFill>
        <p:spPr>
          <a:xfrm>
            <a:off x="5197828" y="9184836"/>
            <a:ext cx="537390" cy="504549"/>
          </a:xfrm>
          <a:prstGeom prst="rect">
            <a:avLst/>
          </a:prstGeom>
        </p:spPr>
      </p:pic>
      <p:sp>
        <p:nvSpPr>
          <p:cNvPr id="86" name="テキスト ボックス 85"/>
          <p:cNvSpPr txBox="1"/>
          <p:nvPr/>
        </p:nvSpPr>
        <p:spPr>
          <a:xfrm>
            <a:off x="5092527" y="9626178"/>
            <a:ext cx="1006157" cy="276999"/>
          </a:xfrm>
          <a:prstGeom prst="rect">
            <a:avLst/>
          </a:prstGeom>
          <a:noFill/>
        </p:spPr>
        <p:txBody>
          <a:bodyPr wrap="square" rtlCol="0">
            <a:spAutoFit/>
          </a:bodyPr>
          <a:lstStyle/>
          <a:p>
            <a:r>
              <a:rPr lang="ja-JP" altLang="en-US" sz="12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Twitter</a:t>
            </a:r>
            <a:endParaRPr kumimoji="1" lang="ja-JP" altLang="en-US" sz="9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テキスト ボックス 23"/>
          <p:cNvSpPr txBox="1"/>
          <p:nvPr/>
        </p:nvSpPr>
        <p:spPr>
          <a:xfrm>
            <a:off x="268169" y="8723055"/>
            <a:ext cx="6551943" cy="523220"/>
          </a:xfrm>
          <a:prstGeom prst="rect">
            <a:avLst/>
          </a:prstGeom>
          <a:noFill/>
        </p:spPr>
        <p:txBody>
          <a:bodyPr wrap="square" rtlCol="0">
            <a:spAutoFit/>
          </a:bodyPr>
          <a:lstStyle/>
          <a:p>
            <a:pPr>
              <a:spcAft>
                <a:spcPts val="600"/>
              </a:spcAft>
            </a:pP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本資料でご紹介した国</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県の支援策のほか</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、各市町村</a:t>
            </a: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でも様々な支援</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策を講じて</a:t>
            </a: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います。詳しくは各市町村</a:t>
            </a:r>
            <a:r>
              <a:rPr lang="ja-JP" altLang="en-US" sz="14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にお問い合わせ</a:t>
            </a:r>
            <a:r>
              <a:rPr lang="ja-JP" altLang="en-US" sz="14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ください。</a:t>
            </a:r>
            <a:endParaRPr lang="ja-JP" altLang="en-US" sz="14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テキスト ボックス 24"/>
          <p:cNvSpPr txBox="1"/>
          <p:nvPr/>
        </p:nvSpPr>
        <p:spPr>
          <a:xfrm>
            <a:off x="-2733" y="2570654"/>
            <a:ext cx="6851898" cy="369332"/>
          </a:xfrm>
          <a:prstGeom prst="rect">
            <a:avLst/>
          </a:prstGeom>
          <a:gradFill flip="none" rotWithShape="1">
            <a:gsLst>
              <a:gs pos="0">
                <a:srgbClr val="698335">
                  <a:shade val="30000"/>
                  <a:satMod val="115000"/>
                </a:srgbClr>
              </a:gs>
              <a:gs pos="50000">
                <a:srgbClr val="698335">
                  <a:shade val="67500"/>
                  <a:satMod val="115000"/>
                </a:srgbClr>
              </a:gs>
              <a:gs pos="100000">
                <a:srgbClr val="698335">
                  <a:shade val="100000"/>
                  <a:satMod val="115000"/>
                </a:srgbClr>
              </a:gs>
            </a:gsLst>
            <a:lin ang="0" scaled="1"/>
            <a:tileRect/>
          </a:gradFill>
        </p:spPr>
        <p:txBody>
          <a:bodyPr wrap="square" rtlCol="0">
            <a:spAutoFit/>
          </a:bodyPr>
          <a:lstStyle/>
          <a:p>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５　環境変化に対応するため設備投資や業態転換を図りたい</a:t>
            </a:r>
            <a:endPar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643268" y="9238708"/>
            <a:ext cx="3744416" cy="461665"/>
          </a:xfrm>
          <a:prstGeom prst="rect">
            <a:avLst/>
          </a:prstGeom>
          <a:noFill/>
        </p:spPr>
        <p:txBody>
          <a:bodyPr wrap="square" rtlCol="0">
            <a:spAutoFit/>
          </a:bodyPr>
          <a:lstStyle/>
          <a:p>
            <a:pPr indent="-457200"/>
            <a:r>
              <a:rPr lang="en-US" altLang="ja-JP" sz="12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沖縄総合事務局経済産業部の</a:t>
            </a:r>
            <a:r>
              <a:rPr lang="ja-JP" altLang="en-US" sz="12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メールマガジン、</a:t>
            </a:r>
            <a:r>
              <a:rPr lang="en-US" altLang="ja-JP" sz="12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twitter</a:t>
            </a:r>
            <a:r>
              <a:rPr lang="ja-JP" altLang="en-US" sz="1200" dirty="0" err="1"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indent="-457200"/>
            <a:r>
              <a:rPr lang="ja-JP" altLang="en-US" sz="12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Facebook</a:t>
            </a:r>
            <a:r>
              <a:rPr lang="ja-JP" altLang="en-US" sz="1200" dirty="0" err="1"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にて</a:t>
            </a:r>
            <a:r>
              <a:rPr lang="ja-JP" altLang="en-US" sz="12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最新情報を入手ください</a:t>
            </a:r>
            <a:endParaRPr kumimoji="1" lang="ja-JP" altLang="en-US" sz="12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テキスト ボックス 37"/>
          <p:cNvSpPr txBox="1"/>
          <p:nvPr/>
        </p:nvSpPr>
        <p:spPr>
          <a:xfrm>
            <a:off x="2684" y="5038971"/>
            <a:ext cx="6851898" cy="369332"/>
          </a:xfrm>
          <a:prstGeom prst="rect">
            <a:avLst/>
          </a:prstGeom>
          <a:gradFill flip="none" rotWithShape="1">
            <a:gsLst>
              <a:gs pos="0">
                <a:srgbClr val="698335">
                  <a:shade val="30000"/>
                  <a:satMod val="115000"/>
                </a:srgbClr>
              </a:gs>
              <a:gs pos="50000">
                <a:srgbClr val="698335">
                  <a:shade val="67500"/>
                  <a:satMod val="115000"/>
                </a:srgbClr>
              </a:gs>
              <a:gs pos="100000">
                <a:srgbClr val="698335">
                  <a:shade val="100000"/>
                  <a:satMod val="115000"/>
                </a:srgbClr>
              </a:gs>
            </a:gsLst>
            <a:lin ang="0" scaled="1"/>
            <a:tileRect/>
          </a:gradFill>
        </p:spPr>
        <p:txBody>
          <a:bodyPr wrap="square" rtlCol="0">
            <a:spAutoFit/>
          </a:bodyPr>
          <a:lstStyle/>
          <a:p>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６　今後に向けた財務基盤の強化が必要</a:t>
            </a:r>
            <a:endPar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テキスト ボックス 38"/>
          <p:cNvSpPr txBox="1"/>
          <p:nvPr/>
        </p:nvSpPr>
        <p:spPr>
          <a:xfrm>
            <a:off x="139782" y="5581908"/>
            <a:ext cx="3096344" cy="523220"/>
          </a:xfrm>
          <a:prstGeom prst="rect">
            <a:avLst/>
          </a:prstGeom>
          <a:noFill/>
        </p:spPr>
        <p:txBody>
          <a:bodyPr wrap="square" rtlCol="0">
            <a:spAutoFit/>
          </a:bodyPr>
          <a:lstStyle/>
          <a:p>
            <a:pPr marL="174625" indent="-174625">
              <a:spcAft>
                <a:spcPts val="600"/>
              </a:spcAft>
            </a:pPr>
            <a:r>
              <a:rPr lang="ja-JP" altLang="en-US" sz="2800" b="1" dirty="0" smtClean="0">
                <a:solidFill>
                  <a:srgbClr val="3D4C20"/>
                </a:solidFill>
                <a:latin typeface="メイリオ" panose="020B0604030504040204" pitchFamily="50" charset="-128"/>
                <a:ea typeface="メイリオ" panose="020B0604030504040204" pitchFamily="50" charset="-128"/>
                <a:cs typeface="Meiryo UI" panose="020B0604030504040204" pitchFamily="50" charset="-128"/>
              </a:rPr>
              <a:t>資本性劣後ローン</a:t>
            </a:r>
            <a:endParaRPr lang="en-US" altLang="ja-JP" sz="2800" b="1" dirty="0" smtClean="0">
              <a:solidFill>
                <a:srgbClr val="3D4C20"/>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8" name="テキスト ボックス 17"/>
          <p:cNvSpPr txBox="1"/>
          <p:nvPr/>
        </p:nvSpPr>
        <p:spPr>
          <a:xfrm>
            <a:off x="0" y="14251"/>
            <a:ext cx="6851898" cy="369332"/>
          </a:xfrm>
          <a:prstGeom prst="rect">
            <a:avLst/>
          </a:prstGeom>
          <a:gradFill flip="none" rotWithShape="1">
            <a:gsLst>
              <a:gs pos="0">
                <a:srgbClr val="698335">
                  <a:shade val="30000"/>
                  <a:satMod val="115000"/>
                </a:srgbClr>
              </a:gs>
              <a:gs pos="50000">
                <a:srgbClr val="698335">
                  <a:shade val="67500"/>
                  <a:satMod val="115000"/>
                </a:srgbClr>
              </a:gs>
              <a:gs pos="100000">
                <a:srgbClr val="698335">
                  <a:shade val="100000"/>
                  <a:satMod val="115000"/>
                </a:srgbClr>
              </a:gs>
            </a:gsLst>
            <a:lin ang="0" scaled="1"/>
            <a:tileRect/>
          </a:gradFill>
        </p:spPr>
        <p:txBody>
          <a:bodyPr wrap="square" rtlCol="0">
            <a:spAutoFit/>
          </a:bodyPr>
          <a:lstStyle/>
          <a:p>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４　事業継続に必要となる資金の融資を受けたい</a:t>
            </a:r>
            <a:endPar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p:cNvSpPr txBox="1"/>
          <p:nvPr/>
        </p:nvSpPr>
        <p:spPr>
          <a:xfrm>
            <a:off x="44624" y="932908"/>
            <a:ext cx="6851898" cy="1538883"/>
          </a:xfrm>
          <a:prstGeom prst="rect">
            <a:avLst/>
          </a:prstGeom>
          <a:noFill/>
        </p:spPr>
        <p:txBody>
          <a:bodyPr wrap="square" rtlCol="0">
            <a:spAutoFit/>
          </a:bodyPr>
          <a:lstStyle/>
          <a:p>
            <a:pPr marL="171450" indent="-171450"/>
            <a:r>
              <a:rPr lang="ja-JP" altLang="en-US"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t>■主要</a:t>
            </a:r>
            <a:r>
              <a:rPr lang="ja-JP" altLang="en-US" b="1" dirty="0">
                <a:solidFill>
                  <a:srgbClr val="3B6D2D"/>
                </a:solidFill>
                <a:latin typeface="Meiryo UI" panose="020B0604030504040204" pitchFamily="50" charset="-128"/>
                <a:ea typeface="Meiryo UI" panose="020B0604030504040204" pitchFamily="50" charset="-128"/>
                <a:cs typeface="Meiryo UI" panose="020B0604030504040204" pitchFamily="50" charset="-128"/>
              </a:rPr>
              <a:t>金融</a:t>
            </a:r>
            <a:r>
              <a:rPr lang="ja-JP" altLang="en-US"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t>機関</a:t>
            </a:r>
            <a:r>
              <a:rPr lang="en-US" altLang="ja-JP" sz="1000"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t>で</a:t>
            </a:r>
            <a:r>
              <a:rPr lang="ja-JP" altLang="en-US" b="1" dirty="0">
                <a:solidFill>
                  <a:srgbClr val="3B6D2D"/>
                </a:solidFill>
                <a:latin typeface="Meiryo UI" panose="020B0604030504040204" pitchFamily="50" charset="-128"/>
                <a:ea typeface="Meiryo UI" panose="020B0604030504040204" pitchFamily="50" charset="-128"/>
                <a:cs typeface="Meiryo UI" panose="020B0604030504040204" pitchFamily="50" charset="-128"/>
              </a:rPr>
              <a:t>、貸付当初</a:t>
            </a:r>
            <a:r>
              <a:rPr lang="en-US" altLang="ja-JP" b="1" dirty="0">
                <a:solidFill>
                  <a:srgbClr val="3B6D2D"/>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t>年間の</a:t>
            </a:r>
            <a:r>
              <a:rPr lang="ja-JP" altLang="en-US" b="1" dirty="0">
                <a:solidFill>
                  <a:srgbClr val="3B6D2D"/>
                </a:solidFill>
                <a:latin typeface="Meiryo UI" panose="020B0604030504040204" pitchFamily="50" charset="-128"/>
                <a:ea typeface="Meiryo UI" panose="020B0604030504040204" pitchFamily="50" charset="-128"/>
                <a:cs typeface="Meiryo UI" panose="020B0604030504040204" pitchFamily="50" charset="-128"/>
              </a:rPr>
              <a:t>実質</a:t>
            </a:r>
            <a:r>
              <a:rPr lang="ja-JP" altLang="en-US"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t>無利子</a:t>
            </a:r>
            <a:r>
              <a:rPr lang="en-US" altLang="ja-JP" sz="1000"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t>※2</a:t>
            </a:r>
            <a:endParaRPr lang="en-US" altLang="ja-JP"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endParaRPr>
          </a:p>
          <a:p>
            <a:pPr marL="171450" indent="-171450">
              <a:spcAft>
                <a:spcPts val="600"/>
              </a:spcAft>
            </a:pPr>
            <a:r>
              <a:rPr lang="ja-JP" altLang="en-US"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t>　・無担保・据置</a:t>
            </a:r>
            <a:r>
              <a:rPr lang="ja-JP" altLang="en-US" b="1" dirty="0">
                <a:solidFill>
                  <a:srgbClr val="3B6D2D"/>
                </a:solidFill>
                <a:latin typeface="Meiryo UI" panose="020B0604030504040204" pitchFamily="50" charset="-128"/>
                <a:ea typeface="Meiryo UI" panose="020B0604030504040204" pitchFamily="50" charset="-128"/>
                <a:cs typeface="Meiryo UI" panose="020B0604030504040204" pitchFamily="50" charset="-128"/>
              </a:rPr>
              <a:t>最大</a:t>
            </a:r>
            <a:r>
              <a:rPr lang="en-US" altLang="ja-JP" b="1" dirty="0">
                <a:solidFill>
                  <a:srgbClr val="3B6D2D"/>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t>年間の融資</a:t>
            </a:r>
            <a:endParaRPr lang="en-US" altLang="ja-JP" sz="1200" dirty="0">
              <a:solidFill>
                <a:srgbClr val="3B6D2D"/>
              </a:solidFill>
              <a:latin typeface="メイリオ" panose="020B0604030504040204" pitchFamily="50" charset="-128"/>
              <a:ea typeface="メイリオ" panose="020B0604030504040204" pitchFamily="50" charset="-128"/>
              <a:cs typeface="Meiryo UI" panose="020B0604030504040204" pitchFamily="50" charset="-128"/>
            </a:endParaRPr>
          </a:p>
          <a:p>
            <a:pPr marL="358775" indent="-174625"/>
            <a:r>
              <a:rPr lang="en-US" altLang="ja-JP" sz="1200" dirty="0">
                <a:solidFill>
                  <a:srgbClr val="3B6D2D"/>
                </a:solidFill>
                <a:latin typeface="メイリオ" panose="020B0604030504040204" pitchFamily="50" charset="-128"/>
                <a:ea typeface="メイリオ" panose="020B0604030504040204" pitchFamily="50" charset="-128"/>
                <a:cs typeface="Meiryo UI" panose="020B0604030504040204" pitchFamily="50" charset="-128"/>
              </a:rPr>
              <a:t>※1 </a:t>
            </a:r>
            <a:r>
              <a:rPr lang="ja-JP" altLang="en-US" sz="1200" dirty="0">
                <a:solidFill>
                  <a:srgbClr val="3B6D2D"/>
                </a:solidFill>
                <a:latin typeface="メイリオ" panose="020B0604030504040204" pitchFamily="50" charset="-128"/>
                <a:ea typeface="メイリオ" panose="020B0604030504040204" pitchFamily="50" charset="-128"/>
                <a:cs typeface="Meiryo UI" panose="020B0604030504040204" pitchFamily="50" charset="-128"/>
              </a:rPr>
              <a:t>取扱金融機関は、沖縄公庫、商工中金、沖縄銀行、琉球銀行、沖縄海邦銀行、コザ信金、</a:t>
            </a:r>
            <a:r>
              <a:rPr lang="en-US" altLang="ja-JP" sz="1200" dirty="0">
                <a:solidFill>
                  <a:srgbClr val="3B6D2D"/>
                </a:solidFill>
                <a:latin typeface="メイリオ" panose="020B0604030504040204" pitchFamily="50" charset="-128"/>
                <a:ea typeface="メイリオ" panose="020B0604030504040204" pitchFamily="50" charset="-128"/>
                <a:cs typeface="Meiryo UI" panose="020B0604030504040204" pitchFamily="50" charset="-128"/>
              </a:rPr>
              <a:t>JA</a:t>
            </a:r>
            <a:r>
              <a:rPr lang="ja-JP" altLang="en-US" sz="1200" dirty="0">
                <a:solidFill>
                  <a:srgbClr val="3B6D2D"/>
                </a:solidFill>
                <a:latin typeface="メイリオ" panose="020B0604030504040204" pitchFamily="50" charset="-128"/>
                <a:ea typeface="メイリオ" panose="020B0604030504040204" pitchFamily="50" charset="-128"/>
                <a:cs typeface="Meiryo UI" panose="020B0604030504040204" pitchFamily="50" charset="-128"/>
              </a:rPr>
              <a:t>おきなわ、みずほ銀行、鹿児島銀行。</a:t>
            </a:r>
          </a:p>
          <a:p>
            <a:pPr marL="358775" indent="-174625"/>
            <a:r>
              <a:rPr lang="en-US" altLang="ja-JP" sz="1200" dirty="0">
                <a:solidFill>
                  <a:srgbClr val="3B6D2D"/>
                </a:solidFill>
                <a:latin typeface="メイリオ" panose="020B0604030504040204" pitchFamily="50" charset="-128"/>
                <a:ea typeface="メイリオ" panose="020B0604030504040204" pitchFamily="50" charset="-128"/>
                <a:cs typeface="Meiryo UI" panose="020B0604030504040204" pitchFamily="50" charset="-128"/>
              </a:rPr>
              <a:t>※2 </a:t>
            </a:r>
            <a:r>
              <a:rPr lang="ja-JP" altLang="en-US" sz="1200" dirty="0">
                <a:solidFill>
                  <a:srgbClr val="3B6D2D"/>
                </a:solidFill>
                <a:latin typeface="メイリオ" panose="020B0604030504040204" pitchFamily="50" charset="-128"/>
                <a:ea typeface="メイリオ" panose="020B0604030504040204" pitchFamily="50" charset="-128"/>
                <a:cs typeface="Meiryo UI" panose="020B0604030504040204" pitchFamily="50" charset="-128"/>
              </a:rPr>
              <a:t>実質無利子化の上限</a:t>
            </a:r>
            <a:r>
              <a:rPr lang="ja-JP" altLang="en-US" sz="1200" dirty="0" smtClean="0">
                <a:solidFill>
                  <a:srgbClr val="3B6D2D"/>
                </a:solidFill>
                <a:latin typeface="メイリオ" panose="020B0604030504040204" pitchFamily="50" charset="-128"/>
                <a:ea typeface="メイリオ" panose="020B0604030504040204" pitchFamily="50" charset="-128"/>
                <a:cs typeface="Meiryo UI" panose="020B0604030504040204" pitchFamily="50" charset="-128"/>
              </a:rPr>
              <a:t>額は</a:t>
            </a:r>
            <a:r>
              <a:rPr lang="en-US" altLang="ja-JP" sz="1200" dirty="0" smtClean="0">
                <a:solidFill>
                  <a:srgbClr val="3B6D2D"/>
                </a:solidFill>
                <a:latin typeface="メイリオ" panose="020B0604030504040204" pitchFamily="50" charset="-128"/>
                <a:ea typeface="メイリオ" panose="020B0604030504040204" pitchFamily="50" charset="-128"/>
                <a:cs typeface="Meiryo UI" panose="020B0604030504040204" pitchFamily="50" charset="-128"/>
              </a:rPr>
              <a:t>4</a:t>
            </a:r>
            <a:r>
              <a:rPr lang="ja-JP" altLang="en-US" sz="1200" dirty="0" smtClean="0">
                <a:solidFill>
                  <a:srgbClr val="3B6D2D"/>
                </a:solidFill>
                <a:latin typeface="メイリオ" panose="020B0604030504040204" pitchFamily="50" charset="-128"/>
                <a:ea typeface="メイリオ" panose="020B0604030504040204" pitchFamily="50" charset="-128"/>
                <a:cs typeface="Meiryo UI" panose="020B0604030504040204" pitchFamily="50" charset="-128"/>
              </a:rPr>
              <a:t>千万円</a:t>
            </a:r>
            <a:r>
              <a:rPr lang="ja-JP" altLang="en-US" sz="1100" dirty="0" smtClean="0">
                <a:solidFill>
                  <a:srgbClr val="3B6D2D"/>
                </a:solidFill>
                <a:latin typeface="メイリオ" panose="020B0604030504040204" pitchFamily="50" charset="-128"/>
                <a:ea typeface="メイリオ" panose="020B0604030504040204" pitchFamily="50" charset="-128"/>
                <a:cs typeface="Meiryo UI" panose="020B0604030504040204" pitchFamily="50" charset="-128"/>
              </a:rPr>
              <a:t>（</a:t>
            </a:r>
            <a:r>
              <a:rPr lang="ja-JP" altLang="en-US" sz="1100" dirty="0">
                <a:solidFill>
                  <a:srgbClr val="3B6D2D"/>
                </a:solidFill>
                <a:latin typeface="メイリオ" panose="020B0604030504040204" pitchFamily="50" charset="-128"/>
                <a:ea typeface="メイリオ" panose="020B0604030504040204" pitchFamily="50" charset="-128"/>
                <a:cs typeface="Meiryo UI" panose="020B0604030504040204" pitchFamily="50" charset="-128"/>
              </a:rPr>
              <a:t>沖縄公庫の中小事業、商工中金の危機</a:t>
            </a:r>
            <a:r>
              <a:rPr lang="ja-JP" altLang="en-US" sz="1100" dirty="0" smtClean="0">
                <a:solidFill>
                  <a:srgbClr val="3B6D2D"/>
                </a:solidFill>
                <a:latin typeface="メイリオ" panose="020B0604030504040204" pitchFamily="50" charset="-128"/>
                <a:ea typeface="メイリオ" panose="020B0604030504040204" pitchFamily="50" charset="-128"/>
                <a:cs typeface="Meiryo UI" panose="020B0604030504040204" pitchFamily="50" charset="-128"/>
              </a:rPr>
              <a:t>対応融資は</a:t>
            </a:r>
            <a:r>
              <a:rPr lang="en-US" altLang="ja-JP" sz="1100" dirty="0" smtClean="0">
                <a:solidFill>
                  <a:srgbClr val="3B6D2D"/>
                </a:solidFill>
                <a:latin typeface="メイリオ" panose="020B0604030504040204" pitchFamily="50" charset="-128"/>
                <a:ea typeface="メイリオ" panose="020B0604030504040204" pitchFamily="50" charset="-128"/>
                <a:cs typeface="Meiryo UI" panose="020B0604030504040204" pitchFamily="50" charset="-128"/>
              </a:rPr>
              <a:t>2</a:t>
            </a:r>
            <a:r>
              <a:rPr lang="ja-JP" altLang="en-US" sz="1100" dirty="0">
                <a:solidFill>
                  <a:srgbClr val="3B6D2D"/>
                </a:solidFill>
                <a:latin typeface="メイリオ" panose="020B0604030504040204" pitchFamily="50" charset="-128"/>
                <a:ea typeface="メイリオ" panose="020B0604030504040204" pitchFamily="50" charset="-128"/>
                <a:cs typeface="Meiryo UI" panose="020B0604030504040204" pitchFamily="50" charset="-128"/>
              </a:rPr>
              <a:t>億円</a:t>
            </a:r>
            <a:r>
              <a:rPr lang="ja-JP" altLang="en-US" sz="1100" dirty="0" smtClean="0">
                <a:solidFill>
                  <a:srgbClr val="3B6D2D"/>
                </a:solidFill>
                <a:latin typeface="メイリオ" panose="020B0604030504040204" pitchFamily="50" charset="-128"/>
                <a:ea typeface="メイリオ" panose="020B0604030504040204" pitchFamily="50" charset="-128"/>
                <a:cs typeface="Meiryo UI" panose="020B0604030504040204" pitchFamily="50" charset="-128"/>
              </a:rPr>
              <a:t>）</a:t>
            </a:r>
            <a:endParaRPr lang="en-US" altLang="ja-JP" sz="1100" dirty="0" smtClean="0">
              <a:solidFill>
                <a:srgbClr val="3B6D2D"/>
              </a:solidFill>
              <a:latin typeface="メイリオ" panose="020B0604030504040204" pitchFamily="50" charset="-128"/>
              <a:ea typeface="メイリオ" panose="020B0604030504040204" pitchFamily="50" charset="-128"/>
              <a:cs typeface="Meiryo UI" panose="020B0604030504040204" pitchFamily="50" charset="-128"/>
            </a:endParaRPr>
          </a:p>
          <a:p>
            <a:pPr marL="358775" indent="-174625">
              <a:spcBef>
                <a:spcPts val="600"/>
              </a:spcBef>
            </a:pPr>
            <a:r>
              <a:rPr lang="ja-JP" altLang="en-US" sz="1200" b="1" u="sng" dirty="0" smtClean="0">
                <a:solidFill>
                  <a:schemeClr val="tx1">
                    <a:lumMod val="75000"/>
                    <a:lumOff val="25000"/>
                  </a:schemeClr>
                </a:solidFill>
                <a:latin typeface="メイリオ" panose="020B0604030504040204" pitchFamily="50" charset="-128"/>
                <a:ea typeface="メイリオ" panose="020B0604030504040204" pitchFamily="50" charset="-128"/>
                <a:cs typeface="Meiryo UI" panose="020B0604030504040204" pitchFamily="50" charset="-128"/>
              </a:rPr>
              <a:t>お問い合わせ先</a:t>
            </a:r>
            <a:r>
              <a:rPr lang="ja-JP" altLang="en-US" sz="1200" b="1" dirty="0" smtClean="0">
                <a:solidFill>
                  <a:schemeClr val="tx1">
                    <a:lumMod val="75000"/>
                    <a:lumOff val="25000"/>
                  </a:schemeClr>
                </a:solidFill>
                <a:latin typeface="メイリオ" panose="020B0604030504040204" pitchFamily="50" charset="-128"/>
                <a:ea typeface="メイリオ" panose="020B0604030504040204" pitchFamily="50" charset="-128"/>
                <a:cs typeface="Meiryo UI" panose="020B0604030504040204" pitchFamily="50" charset="-128"/>
              </a:rPr>
              <a:t>：各取扱金融</a:t>
            </a:r>
            <a:r>
              <a:rPr lang="ja-JP" altLang="en-US" sz="1200" b="1" dirty="0">
                <a:solidFill>
                  <a:schemeClr val="tx1">
                    <a:lumMod val="75000"/>
                    <a:lumOff val="25000"/>
                  </a:schemeClr>
                </a:solidFill>
                <a:latin typeface="メイリオ" panose="020B0604030504040204" pitchFamily="50" charset="-128"/>
                <a:ea typeface="メイリオ" panose="020B0604030504040204" pitchFamily="50" charset="-128"/>
                <a:cs typeface="Meiryo UI" panose="020B0604030504040204" pitchFamily="50" charset="-128"/>
              </a:rPr>
              <a:t>機関</a:t>
            </a:r>
            <a:endParaRPr lang="en-US" altLang="ja-JP" sz="1200" b="1" dirty="0">
              <a:solidFill>
                <a:schemeClr val="tx1">
                  <a:lumMod val="75000"/>
                  <a:lumOff val="2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32" name="正方形/長方形 31"/>
          <p:cNvSpPr/>
          <p:nvPr/>
        </p:nvSpPr>
        <p:spPr bwMode="auto">
          <a:xfrm>
            <a:off x="5743839" y="3186332"/>
            <a:ext cx="939121" cy="856794"/>
          </a:xfrm>
          <a:prstGeom prst="rect">
            <a:avLst/>
          </a:prstGeom>
          <a:noFill/>
          <a:ln w="9525">
            <a:noFill/>
            <a:miter lim="800000"/>
            <a:headEnd/>
            <a:tailEnd/>
          </a:ln>
          <a:effectLst/>
          <a:extLst/>
        </p:spPr>
        <p:txBody>
          <a:bodyPr wrap="none" rtlCol="0" anchor="ctr"/>
          <a:lstStyle/>
          <a:p>
            <a:pPr algn="l"/>
            <a:r>
              <a:rPr kumimoji="0" lang="ja-JP" altLang="en-US" sz="6600" b="1" dirty="0" smtClean="0">
                <a:solidFill>
                  <a:srgbClr val="D4E6B0"/>
                </a:solidFill>
                <a:latin typeface="メイリオ" panose="020B0604030504040204" pitchFamily="50" charset="-128"/>
                <a:ea typeface="メイリオ" panose="020B0604030504040204" pitchFamily="50" charset="-128"/>
              </a:rPr>
              <a:t>国 </a:t>
            </a:r>
          </a:p>
        </p:txBody>
      </p:sp>
      <p:sp>
        <p:nvSpPr>
          <p:cNvPr id="26" name="テキスト ボックス 25"/>
          <p:cNvSpPr txBox="1"/>
          <p:nvPr/>
        </p:nvSpPr>
        <p:spPr>
          <a:xfrm>
            <a:off x="44624" y="3875782"/>
            <a:ext cx="6851898" cy="1077218"/>
          </a:xfrm>
          <a:prstGeom prst="rect">
            <a:avLst/>
          </a:prstGeom>
          <a:noFill/>
        </p:spPr>
        <p:txBody>
          <a:bodyPr wrap="square" rtlCol="0">
            <a:spAutoFit/>
          </a:bodyPr>
          <a:lstStyle/>
          <a:p>
            <a:pPr marL="174625" indent="-174625">
              <a:spcAft>
                <a:spcPts val="600"/>
              </a:spcAft>
            </a:pPr>
            <a:r>
              <a:rPr lang="ja-JP" altLang="en-US"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t>■非対面ビジネスへの転換などに</a:t>
            </a:r>
            <a:r>
              <a:rPr lang="ja-JP" altLang="en-US" b="1" dirty="0">
                <a:solidFill>
                  <a:srgbClr val="3B6D2D"/>
                </a:solidFill>
                <a:latin typeface="Meiryo UI" panose="020B0604030504040204" pitchFamily="50" charset="-128"/>
                <a:ea typeface="Meiryo UI" panose="020B0604030504040204" pitchFamily="50" charset="-128"/>
                <a:cs typeface="Meiryo UI" panose="020B0604030504040204" pitchFamily="50" charset="-128"/>
              </a:rPr>
              <a:t>必要</a:t>
            </a:r>
            <a:r>
              <a:rPr lang="ja-JP" altLang="en-US"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t>な資金への補助金</a:t>
            </a:r>
            <a:endParaRPr lang="en-US" altLang="ja-JP"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endParaRPr>
          </a:p>
          <a:p>
            <a:pPr marL="358775" indent="-173038"/>
            <a:r>
              <a:rPr lang="en-US" altLang="ja-JP" sz="1200" dirty="0" smtClean="0">
                <a:solidFill>
                  <a:srgbClr val="3B6D2D"/>
                </a:solidFill>
                <a:latin typeface="メイリオ" panose="020B0604030504040204" pitchFamily="50" charset="-128"/>
                <a:ea typeface="メイリオ" panose="020B0604030504040204" pitchFamily="50" charset="-128"/>
                <a:cs typeface="Meiryo UI" panose="020B0604030504040204" pitchFamily="50" charset="-128"/>
              </a:rPr>
              <a:t>※1 </a:t>
            </a:r>
            <a:r>
              <a:rPr lang="ja-JP" altLang="en-US" sz="1200" dirty="0" smtClean="0">
                <a:solidFill>
                  <a:srgbClr val="3B6D2D"/>
                </a:solidFill>
                <a:latin typeface="メイリオ" panose="020B0604030504040204" pitchFamily="50" charset="-128"/>
                <a:ea typeface="メイリオ" panose="020B0604030504040204" pitchFamily="50" charset="-128"/>
                <a:cs typeface="Meiryo UI" panose="020B0604030504040204" pitchFamily="50" charset="-128"/>
              </a:rPr>
              <a:t>事業再開のための飛沫防止製品・換気設備・衛生管理用品等に活用できる上乗せ枠もあり。</a:t>
            </a:r>
          </a:p>
          <a:p>
            <a:pPr marL="358775" indent="-173038"/>
            <a:r>
              <a:rPr lang="en-US" altLang="ja-JP" sz="1200" dirty="0" smtClean="0">
                <a:solidFill>
                  <a:srgbClr val="3B6D2D"/>
                </a:solidFill>
                <a:latin typeface="メイリオ" panose="020B0604030504040204" pitchFamily="50" charset="-128"/>
                <a:ea typeface="メイリオ" panose="020B0604030504040204" pitchFamily="50" charset="-128"/>
                <a:cs typeface="Meiryo UI" panose="020B0604030504040204" pitchFamily="50" charset="-128"/>
              </a:rPr>
              <a:t>※</a:t>
            </a:r>
            <a:r>
              <a:rPr lang="en-US" altLang="ja-JP" sz="1200" dirty="0">
                <a:solidFill>
                  <a:srgbClr val="3B6D2D"/>
                </a:solidFill>
                <a:latin typeface="メイリオ" panose="020B0604030504040204" pitchFamily="50" charset="-128"/>
                <a:ea typeface="メイリオ" panose="020B0604030504040204" pitchFamily="50" charset="-128"/>
                <a:cs typeface="Meiryo UI" panose="020B0604030504040204" pitchFamily="50" charset="-128"/>
              </a:rPr>
              <a:t>2 </a:t>
            </a:r>
            <a:r>
              <a:rPr lang="ja-JP" altLang="en-US" sz="1200" dirty="0">
                <a:solidFill>
                  <a:srgbClr val="3B6D2D"/>
                </a:solidFill>
                <a:latin typeface="メイリオ" panose="020B0604030504040204" pitchFamily="50" charset="-128"/>
                <a:ea typeface="メイリオ" panose="020B0604030504040204" pitchFamily="50" charset="-128"/>
                <a:cs typeface="Meiryo UI" panose="020B0604030504040204" pitchFamily="50" charset="-128"/>
              </a:rPr>
              <a:t>補助率や補助上限額等の条件についてはお問い合わせください。</a:t>
            </a:r>
          </a:p>
          <a:p>
            <a:pPr marL="358775" indent="-173038">
              <a:spcBef>
                <a:spcPts val="600"/>
              </a:spcBef>
            </a:pPr>
            <a:r>
              <a:rPr lang="ja-JP" altLang="en-US" sz="1200" b="1" dirty="0">
                <a:solidFill>
                  <a:srgbClr val="3B6D2D"/>
                </a:solidFill>
                <a:latin typeface="メイリオ" panose="020B0604030504040204" pitchFamily="50" charset="-128"/>
                <a:ea typeface="メイリオ" panose="020B0604030504040204" pitchFamily="50" charset="-128"/>
                <a:cs typeface="Meiryo UI" panose="020B0604030504040204" pitchFamily="50" charset="-128"/>
              </a:rPr>
              <a:t>　</a:t>
            </a:r>
            <a:r>
              <a:rPr lang="ja-JP" altLang="en-US" sz="1200" b="1" u="sng" dirty="0" smtClean="0">
                <a:solidFill>
                  <a:schemeClr val="tx1">
                    <a:lumMod val="75000"/>
                    <a:lumOff val="25000"/>
                  </a:schemeClr>
                </a:solidFill>
                <a:latin typeface="メイリオ" panose="020B0604030504040204" pitchFamily="50" charset="-128"/>
                <a:ea typeface="メイリオ" panose="020B0604030504040204" pitchFamily="50" charset="-128"/>
                <a:cs typeface="Meiryo UI" panose="020B0604030504040204" pitchFamily="50" charset="-128"/>
              </a:rPr>
              <a:t>お問い合わせ先</a:t>
            </a:r>
            <a:r>
              <a:rPr lang="ja-JP" altLang="en-US" sz="1200" b="1" dirty="0" smtClean="0">
                <a:solidFill>
                  <a:schemeClr val="tx1">
                    <a:lumMod val="75000"/>
                    <a:lumOff val="25000"/>
                  </a:schemeClr>
                </a:solidFill>
                <a:latin typeface="メイリオ" panose="020B0604030504040204" pitchFamily="50" charset="-128"/>
                <a:ea typeface="メイリオ" panose="020B0604030504040204" pitchFamily="50" charset="-128"/>
                <a:cs typeface="Meiryo UI" panose="020B0604030504040204" pitchFamily="50" charset="-128"/>
              </a:rPr>
              <a:t>：中小機構 生産性革命推進事業室（</a:t>
            </a:r>
            <a:r>
              <a:rPr lang="en-US" altLang="ja-JP" sz="1200" b="1" dirty="0" smtClean="0">
                <a:solidFill>
                  <a:schemeClr val="tx1">
                    <a:lumMod val="75000"/>
                    <a:lumOff val="25000"/>
                  </a:schemeClr>
                </a:solidFill>
                <a:latin typeface="メイリオ" panose="020B0604030504040204" pitchFamily="50" charset="-128"/>
                <a:ea typeface="メイリオ" panose="020B0604030504040204" pitchFamily="50" charset="-128"/>
                <a:cs typeface="Meiryo UI" panose="020B0604030504040204" pitchFamily="50" charset="-128"/>
              </a:rPr>
              <a:t>03-6459-0866</a:t>
            </a:r>
            <a:r>
              <a:rPr lang="ja-JP" altLang="en-US" sz="1200" b="1" dirty="0" smtClean="0">
                <a:solidFill>
                  <a:schemeClr val="tx1">
                    <a:lumMod val="75000"/>
                    <a:lumOff val="25000"/>
                  </a:schemeClr>
                </a:solidFill>
                <a:latin typeface="メイリオ" panose="020B0604030504040204" pitchFamily="50" charset="-128"/>
                <a:ea typeface="メイリオ" panose="020B0604030504040204" pitchFamily="50" charset="-128"/>
                <a:cs typeface="Meiryo UI" panose="020B0604030504040204" pitchFamily="50" charset="-128"/>
              </a:rPr>
              <a:t>）</a:t>
            </a:r>
            <a:endParaRPr lang="en-US" altLang="ja-JP" sz="1100" dirty="0">
              <a:solidFill>
                <a:schemeClr val="tx1">
                  <a:lumMod val="75000"/>
                  <a:lumOff val="2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30" name="正方形/長方形 29"/>
          <p:cNvSpPr/>
          <p:nvPr/>
        </p:nvSpPr>
        <p:spPr bwMode="auto">
          <a:xfrm>
            <a:off x="95559" y="484266"/>
            <a:ext cx="2326233" cy="573427"/>
          </a:xfrm>
          <a:prstGeom prst="rect">
            <a:avLst/>
          </a:prstGeom>
          <a:noFill/>
          <a:ln w="9525">
            <a:noFill/>
            <a:miter lim="800000"/>
            <a:headEnd/>
            <a:tailEnd/>
          </a:ln>
          <a:effectLst/>
          <a:extLst/>
        </p:spPr>
        <p:txBody>
          <a:bodyPr wrap="none" rtlCol="0" anchor="ctr"/>
          <a:lstStyle/>
          <a:p>
            <a:r>
              <a:rPr kumimoji="0" lang="ja-JP" altLang="en-US" sz="2800" b="1" dirty="0">
                <a:solidFill>
                  <a:srgbClr val="3D4C20"/>
                </a:solidFill>
                <a:latin typeface="メイリオ" panose="020B0604030504040204" pitchFamily="50" charset="-128"/>
                <a:ea typeface="メイリオ" panose="020B0604030504040204" pitchFamily="50" charset="-128"/>
              </a:rPr>
              <a:t>新型</a:t>
            </a:r>
            <a:r>
              <a:rPr kumimoji="0" lang="ja-JP" altLang="en-US" sz="2800" b="1" dirty="0" smtClean="0">
                <a:solidFill>
                  <a:srgbClr val="3D4C20"/>
                </a:solidFill>
                <a:latin typeface="メイリオ" panose="020B0604030504040204" pitchFamily="50" charset="-128"/>
                <a:ea typeface="メイリオ" panose="020B0604030504040204" pitchFamily="50" charset="-128"/>
              </a:rPr>
              <a:t>コロナ関連の制度融資</a:t>
            </a:r>
          </a:p>
        </p:txBody>
      </p:sp>
      <p:sp>
        <p:nvSpPr>
          <p:cNvPr id="35" name="正方形/長方形 34"/>
          <p:cNvSpPr/>
          <p:nvPr/>
        </p:nvSpPr>
        <p:spPr bwMode="auto">
          <a:xfrm>
            <a:off x="95559" y="3224808"/>
            <a:ext cx="2326233" cy="573427"/>
          </a:xfrm>
          <a:prstGeom prst="rect">
            <a:avLst/>
          </a:prstGeom>
          <a:noFill/>
          <a:ln w="9525">
            <a:noFill/>
            <a:miter lim="800000"/>
            <a:headEnd/>
            <a:tailEnd/>
          </a:ln>
          <a:effectLst/>
          <a:extLst/>
        </p:spPr>
        <p:txBody>
          <a:bodyPr wrap="none" rtlCol="0" anchor="ctr"/>
          <a:lstStyle/>
          <a:p>
            <a:r>
              <a:rPr kumimoji="0" lang="zh-TW" altLang="en-US" sz="2800" b="1" dirty="0">
                <a:solidFill>
                  <a:srgbClr val="3D4C20"/>
                </a:solidFill>
                <a:latin typeface="メイリオ" panose="020B0604030504040204" pitchFamily="50" charset="-128"/>
                <a:ea typeface="メイリオ" panose="020B0604030504040204" pitchFamily="50" charset="-128"/>
              </a:rPr>
              <a:t>中小企業生産性革命推進</a:t>
            </a:r>
            <a:r>
              <a:rPr kumimoji="0" lang="zh-TW" altLang="en-US" sz="2800" b="1" dirty="0" smtClean="0">
                <a:solidFill>
                  <a:srgbClr val="3D4C20"/>
                </a:solidFill>
                <a:latin typeface="メイリオ" panose="020B0604030504040204" pitchFamily="50" charset="-128"/>
                <a:ea typeface="メイリオ" panose="020B0604030504040204" pitchFamily="50" charset="-128"/>
              </a:rPr>
              <a:t>事業</a:t>
            </a:r>
            <a:endParaRPr kumimoji="0" lang="en-US" altLang="zh-TW" sz="2800" b="1" dirty="0" smtClean="0">
              <a:solidFill>
                <a:srgbClr val="3D4C20"/>
              </a:solidFill>
              <a:latin typeface="メイリオ" panose="020B0604030504040204" pitchFamily="50" charset="-128"/>
              <a:ea typeface="メイリオ" panose="020B0604030504040204" pitchFamily="50" charset="-128"/>
            </a:endParaRPr>
          </a:p>
          <a:p>
            <a:r>
              <a:rPr kumimoji="0" lang="ja-JP" altLang="en-US" b="1" dirty="0" smtClean="0">
                <a:solidFill>
                  <a:srgbClr val="3D4C20"/>
                </a:solidFill>
                <a:latin typeface="メイリオ" panose="020B0604030504040204" pitchFamily="50" charset="-128"/>
                <a:ea typeface="メイリオ" panose="020B0604030504040204" pitchFamily="50" charset="-128"/>
              </a:rPr>
              <a:t>（持続化</a:t>
            </a:r>
            <a:r>
              <a:rPr kumimoji="0" lang="ja-JP" altLang="en-US" b="1" dirty="0">
                <a:solidFill>
                  <a:srgbClr val="3D4C20"/>
                </a:solidFill>
                <a:latin typeface="メイリオ" panose="020B0604030504040204" pitchFamily="50" charset="-128"/>
                <a:ea typeface="メイリオ" panose="020B0604030504040204" pitchFamily="50" charset="-128"/>
              </a:rPr>
              <a:t>補助金、ものづくり補助金、</a:t>
            </a:r>
            <a:r>
              <a:rPr kumimoji="0" lang="en-US" altLang="ja-JP" b="1" dirty="0">
                <a:solidFill>
                  <a:srgbClr val="3D4C20"/>
                </a:solidFill>
                <a:latin typeface="メイリオ" panose="020B0604030504040204" pitchFamily="50" charset="-128"/>
                <a:ea typeface="メイリオ" panose="020B0604030504040204" pitchFamily="50" charset="-128"/>
              </a:rPr>
              <a:t>IT</a:t>
            </a:r>
            <a:r>
              <a:rPr kumimoji="0" lang="ja-JP" altLang="en-US" b="1" dirty="0">
                <a:solidFill>
                  <a:srgbClr val="3D4C20"/>
                </a:solidFill>
                <a:latin typeface="メイリオ" panose="020B0604030504040204" pitchFamily="50" charset="-128"/>
                <a:ea typeface="メイリオ" panose="020B0604030504040204" pitchFamily="50" charset="-128"/>
              </a:rPr>
              <a:t>導入補助</a:t>
            </a:r>
            <a:r>
              <a:rPr kumimoji="0" lang="ja-JP" altLang="en-US" b="1" dirty="0" smtClean="0">
                <a:solidFill>
                  <a:srgbClr val="3D4C20"/>
                </a:solidFill>
                <a:latin typeface="メイリオ" panose="020B0604030504040204" pitchFamily="50" charset="-128"/>
                <a:ea typeface="メイリオ" panose="020B0604030504040204" pitchFamily="50" charset="-128"/>
              </a:rPr>
              <a:t>金）</a:t>
            </a:r>
          </a:p>
        </p:txBody>
      </p:sp>
      <p:sp>
        <p:nvSpPr>
          <p:cNvPr id="37" name="テキスト ボックス 36"/>
          <p:cNvSpPr txBox="1"/>
          <p:nvPr/>
        </p:nvSpPr>
        <p:spPr>
          <a:xfrm>
            <a:off x="321903" y="7709970"/>
            <a:ext cx="6551943" cy="984885"/>
          </a:xfrm>
          <a:prstGeom prst="rect">
            <a:avLst/>
          </a:prstGeom>
          <a:noFill/>
        </p:spPr>
        <p:txBody>
          <a:bodyPr wrap="square" rtlCol="0">
            <a:spAutoFit/>
          </a:bodyPr>
          <a:lstStyle/>
          <a:p>
            <a:pPr>
              <a:spcAft>
                <a:spcPts val="600"/>
              </a:spcAft>
            </a:pPr>
            <a:r>
              <a:rPr lang="ja-JP" altLang="en-US" sz="16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各支援策の問い合わせ先のほか、以下の問い合わせ先もご利用できます</a:t>
            </a:r>
            <a:r>
              <a:rPr lang="ja-JP" altLang="en-US" sz="16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spcAft>
                <a:spcPts val="600"/>
              </a:spcAft>
            </a:pPr>
            <a:r>
              <a:rPr lang="ja-JP" altLang="en-US" sz="16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・沖縄県</a:t>
            </a:r>
            <a:r>
              <a:rPr lang="ja-JP" altLang="en-US" sz="16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よろず支援拠点	</a:t>
            </a:r>
            <a:r>
              <a:rPr lang="ja-JP" altLang="en-US" sz="16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（０９８－８５１－８４６０）</a:t>
            </a:r>
            <a:endParaRPr lang="ja-JP" altLang="en-US" sz="16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a:p>
            <a:pPr>
              <a:spcAft>
                <a:spcPts val="600"/>
              </a:spcAft>
            </a:pPr>
            <a:r>
              <a:rPr lang="ja-JP" altLang="en-US" sz="16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・沖縄</a:t>
            </a:r>
            <a:r>
              <a:rPr lang="ja-JP" altLang="en-US" sz="16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総合事務局中⼩企業課	</a:t>
            </a:r>
            <a:r>
              <a:rPr lang="ja-JP" altLang="en-US" sz="16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（０９８－８６６－１７５５）</a:t>
            </a:r>
            <a:endParaRPr lang="ja-JP" altLang="en-US" sz="1600"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2" name="図 1"/>
          <p:cNvPicPr>
            <a:picLocks noChangeAspect="1"/>
          </p:cNvPicPr>
          <p:nvPr/>
        </p:nvPicPr>
        <p:blipFill>
          <a:blip r:embed="rId4"/>
          <a:stretch>
            <a:fillRect/>
          </a:stretch>
        </p:blipFill>
        <p:spPr>
          <a:xfrm>
            <a:off x="5973027" y="9175901"/>
            <a:ext cx="513484" cy="513484"/>
          </a:xfrm>
          <a:prstGeom prst="rect">
            <a:avLst/>
          </a:prstGeom>
        </p:spPr>
      </p:pic>
      <p:sp>
        <p:nvSpPr>
          <p:cNvPr id="40" name="テキスト ボックス 39"/>
          <p:cNvSpPr txBox="1"/>
          <p:nvPr/>
        </p:nvSpPr>
        <p:spPr>
          <a:xfrm>
            <a:off x="5789519" y="9622176"/>
            <a:ext cx="1006157" cy="276999"/>
          </a:xfrm>
          <a:prstGeom prst="rect">
            <a:avLst/>
          </a:prstGeom>
          <a:noFill/>
        </p:spPr>
        <p:txBody>
          <a:bodyPr wrap="square" rtlCol="0">
            <a:spAutoFit/>
          </a:bodyPr>
          <a:lstStyle/>
          <a:p>
            <a:r>
              <a:rPr lang="ja-JP" altLang="en-US" sz="12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Facebook</a:t>
            </a:r>
            <a:endParaRPr kumimoji="1" lang="ja-JP" altLang="en-US" sz="900" dirty="0" smtClean="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正方形/長方形 42"/>
          <p:cNvSpPr/>
          <p:nvPr/>
        </p:nvSpPr>
        <p:spPr bwMode="auto">
          <a:xfrm>
            <a:off x="5743839" y="5651364"/>
            <a:ext cx="939121" cy="856794"/>
          </a:xfrm>
          <a:prstGeom prst="rect">
            <a:avLst/>
          </a:prstGeom>
          <a:noFill/>
          <a:ln w="9525">
            <a:noFill/>
            <a:miter lim="800000"/>
            <a:headEnd/>
            <a:tailEnd/>
          </a:ln>
          <a:effectLst/>
          <a:extLst/>
        </p:spPr>
        <p:txBody>
          <a:bodyPr wrap="none" rtlCol="0" anchor="ctr"/>
          <a:lstStyle/>
          <a:p>
            <a:pPr algn="l"/>
            <a:r>
              <a:rPr kumimoji="0" lang="ja-JP" altLang="en-US" sz="6600" b="1" dirty="0" smtClean="0">
                <a:solidFill>
                  <a:srgbClr val="D4E6B0"/>
                </a:solidFill>
                <a:latin typeface="メイリオ" panose="020B0604030504040204" pitchFamily="50" charset="-128"/>
                <a:ea typeface="メイリオ" panose="020B0604030504040204" pitchFamily="50" charset="-128"/>
              </a:rPr>
              <a:t>国 </a:t>
            </a:r>
          </a:p>
        </p:txBody>
      </p:sp>
      <p:sp>
        <p:nvSpPr>
          <p:cNvPr id="44" name="テキスト ボックス 43"/>
          <p:cNvSpPr txBox="1"/>
          <p:nvPr/>
        </p:nvSpPr>
        <p:spPr>
          <a:xfrm>
            <a:off x="44624" y="5964978"/>
            <a:ext cx="6638336" cy="1538883"/>
          </a:xfrm>
          <a:prstGeom prst="rect">
            <a:avLst/>
          </a:prstGeom>
          <a:noFill/>
        </p:spPr>
        <p:txBody>
          <a:bodyPr wrap="square" rtlCol="0">
            <a:spAutoFit/>
          </a:bodyPr>
          <a:lstStyle/>
          <a:p>
            <a:pPr marL="174625" indent="-174625">
              <a:spcAft>
                <a:spcPts val="600"/>
              </a:spcAft>
            </a:pPr>
            <a:r>
              <a:rPr lang="ja-JP" altLang="en-US"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t>■本来の収益力</a:t>
            </a:r>
            <a:r>
              <a:rPr lang="ja-JP" altLang="en-US" b="1" dirty="0">
                <a:solidFill>
                  <a:srgbClr val="3B6D2D"/>
                </a:solidFill>
                <a:latin typeface="Meiryo UI" panose="020B0604030504040204" pitchFamily="50" charset="-128"/>
                <a:ea typeface="Meiryo UI" panose="020B0604030504040204" pitchFamily="50" charset="-128"/>
                <a:cs typeface="Meiryo UI" panose="020B0604030504040204" pitchFamily="50" charset="-128"/>
              </a:rPr>
              <a:t>が回復するまでの財務安定化に</a:t>
            </a:r>
            <a:r>
              <a:rPr lang="ja-JP" altLang="en-US"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t>必要となる、</a:t>
            </a:r>
            <a:r>
              <a:rPr lang="en-US" altLang="ja-JP"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t/>
            </a:r>
            <a:br>
              <a:rPr lang="en-US" altLang="ja-JP"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br>
            <a:r>
              <a:rPr lang="ja-JP" altLang="en-US"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t>金融</a:t>
            </a:r>
            <a:r>
              <a:rPr lang="ja-JP" altLang="en-US" b="1" dirty="0">
                <a:solidFill>
                  <a:srgbClr val="3B6D2D"/>
                </a:solidFill>
                <a:latin typeface="Meiryo UI" panose="020B0604030504040204" pitchFamily="50" charset="-128"/>
                <a:ea typeface="Meiryo UI" panose="020B0604030504040204" pitchFamily="50" charset="-128"/>
                <a:cs typeface="Meiryo UI" panose="020B0604030504040204" pitchFamily="50" charset="-128"/>
              </a:rPr>
              <a:t>機関</a:t>
            </a:r>
            <a:r>
              <a:rPr lang="ja-JP" altLang="en-US"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rPr>
              <a:t>から資本</a:t>
            </a:r>
            <a:r>
              <a:rPr lang="ja-JP" altLang="en-US" b="1" dirty="0">
                <a:solidFill>
                  <a:srgbClr val="3B6D2D"/>
                </a:solidFill>
                <a:latin typeface="Meiryo UI" panose="020B0604030504040204" pitchFamily="50" charset="-128"/>
                <a:ea typeface="Meiryo UI" panose="020B0604030504040204" pitchFamily="50" charset="-128"/>
                <a:cs typeface="Meiryo UI" panose="020B0604030504040204" pitchFamily="50" charset="-128"/>
              </a:rPr>
              <a:t>と見なされる資金を融資</a:t>
            </a:r>
            <a:endParaRPr lang="en-US" altLang="ja-JP" b="1" dirty="0" smtClean="0">
              <a:solidFill>
                <a:srgbClr val="3B6D2D"/>
              </a:solidFill>
              <a:latin typeface="Meiryo UI" panose="020B0604030504040204" pitchFamily="50" charset="-128"/>
              <a:ea typeface="Meiryo UI" panose="020B0604030504040204" pitchFamily="50" charset="-128"/>
              <a:cs typeface="Meiryo UI" panose="020B0604030504040204" pitchFamily="50" charset="-128"/>
            </a:endParaRPr>
          </a:p>
          <a:p>
            <a:pPr marL="358775" indent="-173038"/>
            <a:r>
              <a:rPr lang="en-US" altLang="ja-JP" sz="1200" dirty="0" smtClean="0">
                <a:solidFill>
                  <a:srgbClr val="3B6D2D"/>
                </a:solidFill>
                <a:latin typeface="メイリオ" panose="020B0604030504040204" pitchFamily="50" charset="-128"/>
                <a:ea typeface="メイリオ" panose="020B0604030504040204" pitchFamily="50" charset="-128"/>
                <a:cs typeface="Meiryo UI" panose="020B0604030504040204" pitchFamily="50" charset="-128"/>
              </a:rPr>
              <a:t>※1</a:t>
            </a:r>
            <a:r>
              <a:rPr lang="ja-JP" altLang="en-US" sz="1200" dirty="0" smtClean="0">
                <a:solidFill>
                  <a:srgbClr val="3B6D2D"/>
                </a:solidFill>
                <a:latin typeface="メイリオ" panose="020B0604030504040204" pitchFamily="50" charset="-128"/>
                <a:ea typeface="メイリオ" panose="020B0604030504040204" pitchFamily="50" charset="-128"/>
                <a:cs typeface="Meiryo UI" panose="020B0604030504040204" pitchFamily="50" charset="-128"/>
              </a:rPr>
              <a:t> 中小</a:t>
            </a:r>
            <a:r>
              <a:rPr lang="ja-JP" altLang="en-US" sz="1200" dirty="0">
                <a:solidFill>
                  <a:srgbClr val="3B6D2D"/>
                </a:solidFill>
                <a:latin typeface="メイリオ" panose="020B0604030504040204" pitchFamily="50" charset="-128"/>
                <a:ea typeface="メイリオ" panose="020B0604030504040204" pitchFamily="50" charset="-128"/>
                <a:cs typeface="Meiryo UI" panose="020B0604030504040204" pitchFamily="50" charset="-128"/>
              </a:rPr>
              <a:t>企業再生支援協議会の支援を受けて事業再生を図る</a:t>
            </a:r>
            <a:r>
              <a:rPr lang="ja-JP" altLang="en-US" sz="1200" dirty="0" smtClean="0">
                <a:solidFill>
                  <a:srgbClr val="3B6D2D"/>
                </a:solidFill>
                <a:latin typeface="メイリオ" panose="020B0604030504040204" pitchFamily="50" charset="-128"/>
                <a:ea typeface="メイリオ" panose="020B0604030504040204" pitchFamily="50" charset="-128"/>
                <a:cs typeface="Meiryo UI" panose="020B0604030504040204" pitchFamily="50" charset="-128"/>
              </a:rPr>
              <a:t>事業者、事業</a:t>
            </a:r>
            <a:r>
              <a:rPr lang="ja-JP" altLang="en-US" sz="1200" dirty="0">
                <a:solidFill>
                  <a:srgbClr val="3B6D2D"/>
                </a:solidFill>
                <a:latin typeface="メイリオ" panose="020B0604030504040204" pitchFamily="50" charset="-128"/>
                <a:ea typeface="メイリオ" panose="020B0604030504040204" pitchFamily="50" charset="-128"/>
                <a:cs typeface="Meiryo UI" panose="020B0604030504040204" pitchFamily="50" charset="-128"/>
              </a:rPr>
              <a:t>計画の策定により民間金融機関等による支援等の支援体制が構築されている事業者　</a:t>
            </a:r>
            <a:r>
              <a:rPr lang="ja-JP" altLang="en-US" sz="1200" dirty="0" smtClean="0">
                <a:solidFill>
                  <a:srgbClr val="3B6D2D"/>
                </a:solidFill>
                <a:latin typeface="メイリオ" panose="020B0604030504040204" pitchFamily="50" charset="-128"/>
                <a:ea typeface="メイリオ" panose="020B0604030504040204" pitchFamily="50" charset="-128"/>
                <a:cs typeface="Meiryo UI" panose="020B0604030504040204" pitchFamily="50" charset="-128"/>
              </a:rPr>
              <a:t>等が対象</a:t>
            </a:r>
            <a:endParaRPr lang="en-US" altLang="ja-JP" sz="1200" dirty="0" smtClean="0">
              <a:solidFill>
                <a:srgbClr val="3B6D2D"/>
              </a:solidFill>
              <a:latin typeface="メイリオ" panose="020B0604030504040204" pitchFamily="50" charset="-128"/>
              <a:ea typeface="メイリオ" panose="020B0604030504040204" pitchFamily="50" charset="-128"/>
              <a:cs typeface="Meiryo UI" panose="020B0604030504040204" pitchFamily="50" charset="-128"/>
            </a:endParaRPr>
          </a:p>
          <a:p>
            <a:pPr marL="358775" indent="-173038"/>
            <a:r>
              <a:rPr lang="en-US" altLang="ja-JP" sz="1200" dirty="0" smtClean="0">
                <a:solidFill>
                  <a:srgbClr val="3B6D2D"/>
                </a:solidFill>
                <a:latin typeface="メイリオ" panose="020B0604030504040204" pitchFamily="50" charset="-128"/>
                <a:ea typeface="メイリオ" panose="020B0604030504040204" pitchFamily="50" charset="-128"/>
                <a:cs typeface="Meiryo UI" panose="020B0604030504040204" pitchFamily="50" charset="-128"/>
              </a:rPr>
              <a:t>※2 </a:t>
            </a:r>
            <a:r>
              <a:rPr lang="ja-JP" altLang="en-US" sz="1200" dirty="0" smtClean="0">
                <a:solidFill>
                  <a:srgbClr val="3B6D2D"/>
                </a:solidFill>
                <a:latin typeface="メイリオ" panose="020B0604030504040204" pitchFamily="50" charset="-128"/>
                <a:ea typeface="メイリオ" panose="020B0604030504040204" pitchFamily="50" charset="-128"/>
                <a:cs typeface="Meiryo UI" panose="020B0604030504040204" pitchFamily="50" charset="-128"/>
              </a:rPr>
              <a:t>利率・融資期間等の条件はお問い合わせください。</a:t>
            </a:r>
          </a:p>
          <a:p>
            <a:pPr marL="358775" indent="-173038">
              <a:spcBef>
                <a:spcPts val="600"/>
              </a:spcBef>
            </a:pPr>
            <a:r>
              <a:rPr lang="ja-JP" altLang="en-US" sz="1200" b="1" dirty="0">
                <a:solidFill>
                  <a:srgbClr val="3B6D2D"/>
                </a:solidFill>
                <a:latin typeface="メイリオ" panose="020B0604030504040204" pitchFamily="50" charset="-128"/>
                <a:ea typeface="メイリオ" panose="020B0604030504040204" pitchFamily="50" charset="-128"/>
                <a:cs typeface="Meiryo UI" panose="020B0604030504040204" pitchFamily="50" charset="-128"/>
              </a:rPr>
              <a:t>　</a:t>
            </a:r>
            <a:r>
              <a:rPr lang="ja-JP" altLang="en-US" sz="1200" b="1" u="sng" dirty="0" smtClean="0">
                <a:solidFill>
                  <a:schemeClr val="tx1">
                    <a:lumMod val="75000"/>
                    <a:lumOff val="25000"/>
                  </a:schemeClr>
                </a:solidFill>
                <a:latin typeface="メイリオ" panose="020B0604030504040204" pitchFamily="50" charset="-128"/>
                <a:ea typeface="メイリオ" panose="020B0604030504040204" pitchFamily="50" charset="-128"/>
                <a:cs typeface="Meiryo UI" panose="020B0604030504040204" pitchFamily="50" charset="-128"/>
              </a:rPr>
              <a:t>お問い合わせ先</a:t>
            </a:r>
            <a:r>
              <a:rPr lang="ja-JP" altLang="en-US" sz="1200" b="1" dirty="0" smtClean="0">
                <a:solidFill>
                  <a:schemeClr val="tx1">
                    <a:lumMod val="75000"/>
                    <a:lumOff val="25000"/>
                  </a:schemeClr>
                </a:solidFill>
                <a:latin typeface="メイリオ" panose="020B0604030504040204" pitchFamily="50" charset="-128"/>
                <a:ea typeface="メイリオ" panose="020B0604030504040204" pitchFamily="50" charset="-128"/>
                <a:cs typeface="Meiryo UI" panose="020B0604030504040204" pitchFamily="50" charset="-128"/>
              </a:rPr>
              <a:t>：沖縄公庫の各支店、</a:t>
            </a:r>
            <a:r>
              <a:rPr lang="zh-TW" altLang="en-US" sz="1200" b="1" dirty="0" smtClean="0">
                <a:solidFill>
                  <a:schemeClr val="tx1">
                    <a:lumMod val="75000"/>
                    <a:lumOff val="25000"/>
                  </a:schemeClr>
                </a:solidFill>
                <a:latin typeface="メイリオ" panose="020B0604030504040204" pitchFamily="50" charset="-128"/>
                <a:ea typeface="メイリオ" panose="020B0604030504040204" pitchFamily="50" charset="-128"/>
                <a:cs typeface="Meiryo UI" panose="020B0604030504040204" pitchFamily="50" charset="-128"/>
              </a:rPr>
              <a:t>商工中金</a:t>
            </a:r>
            <a:r>
              <a:rPr lang="ja-JP" altLang="en-US" sz="1200" b="1" dirty="0" smtClean="0">
                <a:solidFill>
                  <a:schemeClr val="tx1">
                    <a:lumMod val="75000"/>
                    <a:lumOff val="25000"/>
                  </a:schemeClr>
                </a:solidFill>
                <a:latin typeface="メイリオ" panose="020B0604030504040204" pitchFamily="50" charset="-128"/>
                <a:ea typeface="メイリオ" panose="020B0604030504040204" pitchFamily="50" charset="-128"/>
                <a:cs typeface="Meiryo UI" panose="020B0604030504040204" pitchFamily="50" charset="-128"/>
              </a:rPr>
              <a:t>相談窓口</a:t>
            </a:r>
            <a:r>
              <a:rPr lang="zh-TW" altLang="en-US" sz="1200" b="1" dirty="0" smtClean="0">
                <a:solidFill>
                  <a:schemeClr val="tx1">
                    <a:lumMod val="75000"/>
                    <a:lumOff val="25000"/>
                  </a:schemeClr>
                </a:solidFill>
                <a:latin typeface="メイリオ" panose="020B0604030504040204" pitchFamily="50" charset="-128"/>
                <a:ea typeface="メイリオ" panose="020B0604030504040204" pitchFamily="50" charset="-128"/>
                <a:cs typeface="Meiryo UI" panose="020B0604030504040204" pitchFamily="50" charset="-128"/>
              </a:rPr>
              <a:t>（</a:t>
            </a:r>
            <a:r>
              <a:rPr lang="en-US" altLang="zh-TW" sz="1200" b="1" dirty="0">
                <a:solidFill>
                  <a:schemeClr val="tx1">
                    <a:lumMod val="75000"/>
                    <a:lumOff val="25000"/>
                  </a:schemeClr>
                </a:solidFill>
                <a:latin typeface="メイリオ" panose="020B0604030504040204" pitchFamily="50" charset="-128"/>
                <a:ea typeface="メイリオ" panose="020B0604030504040204" pitchFamily="50" charset="-128"/>
                <a:cs typeface="Meiryo UI" panose="020B0604030504040204" pitchFamily="50" charset="-128"/>
              </a:rPr>
              <a:t>0120-542-711</a:t>
            </a:r>
            <a:r>
              <a:rPr lang="zh-TW" altLang="en-US" sz="1200" b="1" dirty="0">
                <a:solidFill>
                  <a:schemeClr val="tx1">
                    <a:lumMod val="75000"/>
                    <a:lumOff val="25000"/>
                  </a:schemeClr>
                </a:solidFill>
                <a:latin typeface="メイリオ" panose="020B0604030504040204" pitchFamily="50" charset="-128"/>
                <a:ea typeface="メイリオ" panose="020B0604030504040204" pitchFamily="50" charset="-128"/>
                <a:cs typeface="Meiryo UI" panose="020B0604030504040204" pitchFamily="50" charset="-128"/>
              </a:rPr>
              <a:t>）</a:t>
            </a:r>
            <a:endParaRPr lang="en-US" altLang="ja-JP" sz="1100" dirty="0">
              <a:solidFill>
                <a:schemeClr val="tx1">
                  <a:lumMod val="75000"/>
                  <a:lumOff val="25000"/>
                </a:schemeClr>
              </a:solidFill>
              <a:latin typeface="メイリオ" panose="020B0604030504040204" pitchFamily="50" charset="-128"/>
              <a:ea typeface="メイリオ"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38045497"/>
      </p:ext>
    </p:extLst>
  </p:cSld>
  <p:clrMapOvr>
    <a:masterClrMapping/>
  </p:clrMapOvr>
  <p:timing>
    <p:tnLst>
      <p:par>
        <p:cTn id="1" dur="indefinite" restart="never" nodeType="tmRoot"/>
      </p:par>
    </p:tnLst>
  </p:timing>
</p:sld>
</file>

<file path=ppt/theme/theme1.xml><?xml version="1.0" encoding="utf-8"?>
<a:theme xmlns:a="http://schemas.openxmlformats.org/drawingml/2006/main" name="【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ヘッダー修正（PPT）.pptx" id="{BA91829E-AC79-4E60-8307-CE9768C582EC}" vid="{3DAD78C8-E631-4243-AE77-7CF5444DEDC9}"/>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758</Words>
  <Application>Microsoft Office PowerPoint</Application>
  <PresentationFormat>A4 210 x 297 mm</PresentationFormat>
  <Paragraphs>94</Paragraphs>
  <Slides>2</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AR P丸ゴシック体E</vt:lpstr>
      <vt:lpstr>Meiryo UI</vt:lpstr>
      <vt:lpstr>ＭＳ Ｐゴシック</vt:lpstr>
      <vt:lpstr>メイリオ</vt:lpstr>
      <vt:lpstr>Arial</vt:lpstr>
      <vt:lpstr>Calibri</vt:lpstr>
      <vt:lpstr>Wingdings</vt:lpstr>
      <vt:lpstr>【機○・記載例なし】</vt:lpstr>
      <vt:lpstr> </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2020-05-03T02:35:57Z</dcterms:created>
  <dcterms:modified xsi:type="dcterms:W3CDTF">2020-08-05T23:30:51Z</dcterms:modified>
</cp:coreProperties>
</file>